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301" r:id="rId16"/>
    <p:sldId id="302" r:id="rId17"/>
    <p:sldId id="303" r:id="rId18"/>
    <p:sldId id="304" r:id="rId19"/>
    <p:sldId id="305" r:id="rId20"/>
    <p:sldId id="306" r:id="rId21"/>
    <p:sldId id="272" r:id="rId22"/>
    <p:sldId id="273" r:id="rId23"/>
    <p:sldId id="275" r:id="rId24"/>
    <p:sldId id="276" r:id="rId25"/>
    <p:sldId id="277" r:id="rId26"/>
    <p:sldId id="278" r:id="rId27"/>
    <p:sldId id="349" r:id="rId28"/>
    <p:sldId id="350" r:id="rId29"/>
    <p:sldId id="351" r:id="rId30"/>
    <p:sldId id="352" r:id="rId31"/>
    <p:sldId id="353" r:id="rId32"/>
    <p:sldId id="354" r:id="rId33"/>
    <p:sldId id="355" r:id="rId34"/>
    <p:sldId id="356" r:id="rId35"/>
    <p:sldId id="357" r:id="rId36"/>
    <p:sldId id="358" r:id="rId37"/>
    <p:sldId id="279" r:id="rId38"/>
    <p:sldId id="359" r:id="rId39"/>
    <p:sldId id="360" r:id="rId40"/>
    <p:sldId id="280" r:id="rId41"/>
    <p:sldId id="281" r:id="rId42"/>
    <p:sldId id="282" r:id="rId43"/>
    <p:sldId id="283"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68" r:id="rId82"/>
    <p:sldId id="469" r:id="rId83"/>
    <p:sldId id="470"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486" r:id="rId100"/>
    <p:sldId id="487" r:id="rId101"/>
    <p:sldId id="488" r:id="rId102"/>
    <p:sldId id="489" r:id="rId103"/>
    <p:sldId id="490" r:id="rId104"/>
    <p:sldId id="491" r:id="rId105"/>
    <p:sldId id="492" r:id="rId106"/>
    <p:sldId id="493" r:id="rId107"/>
    <p:sldId id="496" r:id="rId108"/>
    <p:sldId id="497" r:id="rId109"/>
    <p:sldId id="494" r:id="rId110"/>
    <p:sldId id="495" r:id="rId111"/>
    <p:sldId id="328" r:id="rId112"/>
    <p:sldId id="329" r:id="rId113"/>
    <p:sldId id="414" r:id="rId114"/>
    <p:sldId id="415" r:id="rId115"/>
    <p:sldId id="416" r:id="rId116"/>
    <p:sldId id="417" r:id="rId117"/>
    <p:sldId id="418" r:id="rId118"/>
    <p:sldId id="419" r:id="rId119"/>
    <p:sldId id="420" r:id="rId120"/>
    <p:sldId id="421" r:id="rId121"/>
    <p:sldId id="422" r:id="rId122"/>
    <p:sldId id="423" r:id="rId123"/>
    <p:sldId id="330" r:id="rId124"/>
    <p:sldId id="424" r:id="rId125"/>
    <p:sldId id="331" r:id="rId126"/>
    <p:sldId id="332" r:id="rId127"/>
    <p:sldId id="334" r:id="rId128"/>
    <p:sldId id="335" r:id="rId129"/>
    <p:sldId id="336" r:id="rId130"/>
    <p:sldId id="425" r:id="rId131"/>
    <p:sldId id="426" r:id="rId132"/>
    <p:sldId id="427" r:id="rId133"/>
    <p:sldId id="338" r:id="rId134"/>
    <p:sldId id="341" r:id="rId135"/>
    <p:sldId id="342" r:id="rId136"/>
    <p:sldId id="429" r:id="rId137"/>
    <p:sldId id="343" r:id="rId138"/>
    <p:sldId id="430" r:id="rId139"/>
    <p:sldId id="344" r:id="rId140"/>
    <p:sldId id="345" r:id="rId141"/>
    <p:sldId id="347" r:id="rId142"/>
    <p:sldId id="348" r:id="rId143"/>
    <p:sldId id="291" r:id="rId144"/>
    <p:sldId id="294" r:id="rId145"/>
    <p:sldId id="295" r:id="rId146"/>
    <p:sldId id="296" r:id="rId147"/>
    <p:sldId id="297" r:id="rId148"/>
    <p:sldId id="298" r:id="rId149"/>
    <p:sldId id="299" r:id="rId150"/>
    <p:sldId id="300" r:id="rId151"/>
  </p:sldIdLst>
  <p:sldSz cx="9144000" cy="5715000" type="screen16x10"/>
  <p:notesSz cx="6858000" cy="9144000"/>
  <p:embeddedFontLst>
    <p:embeddedFont>
      <p:font typeface="Lato" panose="020F0502020204030203" pitchFamily="34" charset="0"/>
      <p:regular r:id="rId153"/>
      <p:bold r:id="rId154"/>
      <p:italic r:id="rId155"/>
      <p:boldItalic r:id="rId156"/>
    </p:embeddedFont>
    <p:embeddedFont>
      <p:font typeface="Montserrat" panose="00000500000000000000" pitchFamily="2" charset="0"/>
      <p:regular r:id="rId157"/>
      <p:bold r:id="rId158"/>
      <p:italic r:id="rId159"/>
      <p:boldItalic r:id="rId160"/>
    </p:embeddedFont>
    <p:embeddedFont>
      <p:font typeface="Montserrat ExtraBold" panose="00000900000000000000" pitchFamily="2" charset="0"/>
      <p:bold r:id="rId161"/>
      <p:boldItalic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3" roundtripDataSignature="AMtx7mjb4WbThY+Hdw3CsK0H9QFrO907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ee demares" initials="td" lastIdx="1" clrIdx="0">
    <p:extLst>
      <p:ext uri="{19B8F6BF-5375-455C-9EA6-DF929625EA0E}">
        <p15:presenceInfo xmlns:p15="http://schemas.microsoft.com/office/powerpoint/2012/main" userId="11b2646fb567b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104" y="12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2.fntdata"/><Relationship Id="rId15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8.fntdata"/><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4.fntdata"/><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d57810c0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aed57810c0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1F64536-C72B-B1E3-F5F8-3810F92AC1E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4CCAE24-A0E9-1A38-43F7-3DCF86D171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2ECD72-0429-F0F4-B993-32E562E8B7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35954B-005F-F6EF-8297-CE1152AE3B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100</a:t>
            </a:fld>
            <a:endParaRPr/>
          </a:p>
        </p:txBody>
      </p:sp>
    </p:spTree>
    <p:extLst>
      <p:ext uri="{BB962C8B-B14F-4D97-AF65-F5344CB8AC3E}">
        <p14:creationId xmlns:p14="http://schemas.microsoft.com/office/powerpoint/2010/main" val="20678253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0AE1BEB-0338-E8F6-4259-78604C9855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C95DF37-877C-6AA2-C1AE-7B30F82493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385C93E-AE4F-26FC-FEED-6F0B0884F6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93C7BF4-1C67-ADF4-A101-B97AD8A2647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6290650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91FEFF4-D74F-1560-BEF5-204EDFA6440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555DC7A-841A-CF85-F46C-3C51AEF107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47A44-332F-BA17-9DBA-1882FB596FC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262F645-2597-0B78-E24A-5766EE7A108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3058191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CC7C79-4CDC-2952-46F9-EF427C307C3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9E78841-3F52-090D-FF92-5064A40E38E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2167C0C-16DC-1150-C467-9D68D55F69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0CA5D76-3A21-2C13-8D27-AB642BA8BB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1183651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6E0BA0-2C62-5DD6-1FC6-B5EC2F552E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F70910-D4B9-5C47-6235-59FCB080187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3D1B1E-5B6D-047C-8D3C-EE3A6F97AB1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9910DF8-18F0-6964-1205-AB3A1D2038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41320299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999F2A1-F62D-151B-B14F-02D01ECC7B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FAB066-F1A8-80AC-DEFE-3ECD6224F6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59F2905-CCE1-73ED-B65B-23D3575872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6E54D4C-C296-4860-77C7-ADEF885D575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2434816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A07D277-442D-83A3-B0DF-383D9BD87C7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B405824-D2AB-242B-2C5C-69BB62733CB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B06AC77-55EB-A011-83FB-FAB868FBBEA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8CB7AF9-9C99-B6E2-D82A-EF8D78D9E8C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106</a:t>
            </a:fld>
            <a:endParaRPr/>
          </a:p>
        </p:txBody>
      </p:sp>
    </p:spTree>
    <p:extLst>
      <p:ext uri="{BB962C8B-B14F-4D97-AF65-F5344CB8AC3E}">
        <p14:creationId xmlns:p14="http://schemas.microsoft.com/office/powerpoint/2010/main" val="5838730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C0463E3-7147-8D43-3E5D-D9B4520E1E7E}"/>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6FF2755B-7C69-4EE0-0044-10B9B706FC9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3C3BBDAB-99CC-9D5A-10DC-B586DB9AB0C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54F2D06C-835B-6172-C2EF-53168639499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107</a:t>
            </a:fld>
            <a:endParaRPr/>
          </a:p>
        </p:txBody>
      </p:sp>
    </p:spTree>
    <p:extLst>
      <p:ext uri="{BB962C8B-B14F-4D97-AF65-F5344CB8AC3E}">
        <p14:creationId xmlns:p14="http://schemas.microsoft.com/office/powerpoint/2010/main" val="7782359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2B4986B0-B92B-CB7E-4A82-271A6CD2759F}"/>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224854FC-EC4C-0D61-1CDB-91E28197E2C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AFFA44EF-29E9-0CB9-EFB3-75497184A29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AF553272-2674-6331-E6FE-9B0B747D40B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108</a:t>
            </a:fld>
            <a:endParaRPr/>
          </a:p>
        </p:txBody>
      </p:sp>
    </p:spTree>
    <p:extLst>
      <p:ext uri="{BB962C8B-B14F-4D97-AF65-F5344CB8AC3E}">
        <p14:creationId xmlns:p14="http://schemas.microsoft.com/office/powerpoint/2010/main" val="7084603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AC579BB-0860-8C52-50F2-3324356B82D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8494AAB8-400C-749C-CB61-492C488BCB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E59760FB-E7F5-4F64-6F39-196856782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259AA961-F15F-DD00-5345-ED9CC819DA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109</a:t>
            </a:fld>
            <a:endParaRPr/>
          </a:p>
        </p:txBody>
      </p:sp>
    </p:spTree>
    <p:extLst>
      <p:ext uri="{BB962C8B-B14F-4D97-AF65-F5344CB8AC3E}">
        <p14:creationId xmlns:p14="http://schemas.microsoft.com/office/powerpoint/2010/main" val="10999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ed57810c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aed57810c0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C9A9445-DDE4-FD3B-A40D-497D25362429}"/>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440BD75-BBA5-0650-EF41-927CFF4722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DA3E3332-D995-1E12-7C1E-9FBAADF7A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AABE5FB5-3FD7-B96F-9609-0B9AB2060A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110</a:t>
            </a:fld>
            <a:endParaRPr/>
          </a:p>
        </p:txBody>
      </p:sp>
    </p:spTree>
    <p:extLst>
      <p:ext uri="{BB962C8B-B14F-4D97-AF65-F5344CB8AC3E}">
        <p14:creationId xmlns:p14="http://schemas.microsoft.com/office/powerpoint/2010/main" val="1014962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AB35C1F-42C9-CD7B-4604-78A371DE1E1B}"/>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13288A31-6FCC-8077-894F-1CCE1FECD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FD55E65-DBD1-D6FA-D6E4-4D0FF3D7DD9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0AD2637-7A1E-D548-AEE2-46B178B50C7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111</a:t>
            </a:fld>
            <a:endParaRPr/>
          </a:p>
        </p:txBody>
      </p:sp>
    </p:spTree>
    <p:extLst>
      <p:ext uri="{BB962C8B-B14F-4D97-AF65-F5344CB8AC3E}">
        <p14:creationId xmlns:p14="http://schemas.microsoft.com/office/powerpoint/2010/main" val="36110881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8616FC5-5354-C93C-E67A-128F23427B1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98408CDF-FE0E-2DC1-6C77-01530802F7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53C5609-1E8A-84FC-704A-929D29BAE10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46669486-552C-A7E5-7B13-47CA3DDFABB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112</a:t>
            </a:fld>
            <a:endParaRPr/>
          </a:p>
        </p:txBody>
      </p:sp>
    </p:spTree>
    <p:extLst>
      <p:ext uri="{BB962C8B-B14F-4D97-AF65-F5344CB8AC3E}">
        <p14:creationId xmlns:p14="http://schemas.microsoft.com/office/powerpoint/2010/main" val="14831472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9A32718-C4DA-EA02-DAF2-F70D90A8BF1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C7DFE3B-1AA1-98F6-53CE-9B4685F588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3668D0-E42E-7437-35A6-E4E6EEB9D2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49FD63-E280-D647-B9C1-9B581E8138B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113</a:t>
            </a:fld>
            <a:endParaRPr/>
          </a:p>
        </p:txBody>
      </p:sp>
    </p:spTree>
    <p:extLst>
      <p:ext uri="{BB962C8B-B14F-4D97-AF65-F5344CB8AC3E}">
        <p14:creationId xmlns:p14="http://schemas.microsoft.com/office/powerpoint/2010/main" val="28852266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50A21B-0694-52F2-D0C6-1922EF2EDCB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4A5B861-E070-014A-7617-E98DDCFEC9E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1A2E51-A2B1-6374-4088-431539BC357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41A6E10-9980-04C4-BA8F-2AEFBFB1183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7134134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7267066-DA5E-C0FA-7F5A-BD3EBC782AD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0F48379-3E43-A390-AFD2-D56D56829A6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2BD20B7-4190-E15C-106E-5B8656FAC7E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B07416-19D5-FEC7-235C-8F1CC52157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30855729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1E5DCEA-580E-09E7-7AFF-EE96FC67FED0}"/>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45E3C9C-9524-17F5-B1EC-38BCE38D51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64DC599E-26A7-9EFF-9DD9-EC1C574CB7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1E0D024-E601-A8A8-84E8-2669DD9E100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22887395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03F0395-CCC1-C349-0D2F-9FBBBBA05AA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1B29D6A-31FC-4784-544B-F6EA3E637F9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A067E42-8DBC-12E1-82D5-81B63BFFA4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F6679-359F-64B4-BE94-EF54949256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117</a:t>
            </a:fld>
            <a:endParaRPr/>
          </a:p>
        </p:txBody>
      </p:sp>
    </p:spTree>
    <p:extLst>
      <p:ext uri="{BB962C8B-B14F-4D97-AF65-F5344CB8AC3E}">
        <p14:creationId xmlns:p14="http://schemas.microsoft.com/office/powerpoint/2010/main" val="22299594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BD7F1E8-BC3B-333D-6D4E-189A241BDFA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1665926-16E2-1BD4-5ADD-86FD3377AAD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F624DA2-706F-A425-B110-E4EE2DD0D2C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9190A62-F7FF-9A1B-EFAD-E1B880A914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118</a:t>
            </a:fld>
            <a:endParaRPr/>
          </a:p>
        </p:txBody>
      </p:sp>
    </p:spTree>
    <p:extLst>
      <p:ext uri="{BB962C8B-B14F-4D97-AF65-F5344CB8AC3E}">
        <p14:creationId xmlns:p14="http://schemas.microsoft.com/office/powerpoint/2010/main" val="28232986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B2173-2CA1-5288-4D34-7F928220E3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0F85BA1-AC00-BA55-FB50-90335E9E45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E742B45-1881-18BA-FC3C-562EACF4410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311E00-83B8-804D-EF29-2E0E52C1C59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338139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ed57810c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aed57810c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B9CC27-5C34-3D1E-760F-0929301FCC7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FECE13B-12F1-F410-4B32-0A9BBC8320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DE80A679-4EC6-43AA-437B-4D19FE2AEDA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3B0F3C8-2F7C-3B0A-F3F2-0B81B4EAD13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18940151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954921-5E80-6F8E-28E2-5B39C0EEF8C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BE0A9C2-E634-FF22-7A65-815302A96A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851836C-2974-6F90-669B-7288D772798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2706E26-12E7-855F-3105-8377A3293C6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18583411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4E3CA14-F01C-5664-2EE0-77DB9F62E1B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9BF05AD-D8B4-48D7-6614-EF84B309B8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2F1AC51-59D4-FCA5-C23D-0280E8AEA8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935219-CBD0-83E7-CBC2-E558E03059B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122</a:t>
            </a:fld>
            <a:endParaRPr/>
          </a:p>
        </p:txBody>
      </p:sp>
    </p:spTree>
    <p:extLst>
      <p:ext uri="{BB962C8B-B14F-4D97-AF65-F5344CB8AC3E}">
        <p14:creationId xmlns:p14="http://schemas.microsoft.com/office/powerpoint/2010/main" val="6891779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EA8870E-6EDA-ACCE-0B0A-749179F3287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D5A0638B-ED03-F127-0536-B8A50913291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1A33BB2-B7AF-3EB5-513D-72F9D394301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80CAEAF-122A-59FC-C1FD-36DA6BAD9D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1154860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8B5F25FA-E8C5-0DDB-59C7-075A482D926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A29F656-AFAC-399A-86D4-7E3F61080B6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CC18E34C-9F07-51F9-DA93-5D9256EFC73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75780823-F0D0-ABB4-706F-FBCF097920A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40040507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257375F-7777-9126-DEE3-2A823FE433B5}"/>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D072B6F-8BD3-563A-43CA-51C0A40EB27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C9167977-2E06-E3ED-7CE6-EE7571CBC56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253A2DE-979C-29D9-974F-7F9C61C5538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5984460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DEA6EDC-374C-3682-BD6A-5543FD795447}"/>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02D885E-3DF5-6A63-8927-D3A243C1A4A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7A1B4697-9D53-5A15-6846-1FB015D07BB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AB3CA424-F6F7-B10B-0CA2-1988F5D4820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37450043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35AAFAD4-92FD-3684-8011-2321ABF275B7}"/>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98D0D84-A7F9-380B-3769-70D2688242C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B7E81E9C-0C48-9BC8-C588-BF0D2079DA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83C3AC33-798D-B959-E5E3-C401910EF42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127</a:t>
            </a:fld>
            <a:endParaRPr/>
          </a:p>
        </p:txBody>
      </p:sp>
    </p:spTree>
    <p:extLst>
      <p:ext uri="{BB962C8B-B14F-4D97-AF65-F5344CB8AC3E}">
        <p14:creationId xmlns:p14="http://schemas.microsoft.com/office/powerpoint/2010/main" val="42859004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25D86ACC-A14D-79F0-2EF7-A365F923867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648BC4-EED1-E608-3E21-2E1567AF4E8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4E2BE440-42C4-8800-B84C-E354AE76AD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1DB18DFE-D1D1-C7AC-AFB4-DE5A6D474C6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128</a:t>
            </a:fld>
            <a:endParaRPr/>
          </a:p>
        </p:txBody>
      </p:sp>
    </p:spTree>
    <p:extLst>
      <p:ext uri="{BB962C8B-B14F-4D97-AF65-F5344CB8AC3E}">
        <p14:creationId xmlns:p14="http://schemas.microsoft.com/office/powerpoint/2010/main" val="22009417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3BB61AD-2FA7-FD5E-6B2E-A4E4A40F0769}"/>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446566CA-D5C6-7A89-B3B9-5EBD7A13535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8A64C6D-4844-F92D-91E8-D455252F954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AACFE927-2DD3-569A-05B7-95C7CBBD1E3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285845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ed57810c0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ed57810c0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5C289BC-F0E3-E53F-696F-74B01BAF7792}"/>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3B0A3339-BED1-0E4A-31E6-D0E28D2974E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99076401-1162-EAE3-31A2-DBF6DDC0602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E96C9463-A407-BB4E-135B-FA81A5A85A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8792963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D2FEF6-B1D0-5019-8174-A8FE5DE08CB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5126979-2F0D-8687-CFBA-0340F13B815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E50B40C-5102-DDD7-7DDB-2CD99CCE4A6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9E450309-7D69-8BC3-B8C4-A8DE272E27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131</a:t>
            </a:fld>
            <a:endParaRPr/>
          </a:p>
        </p:txBody>
      </p:sp>
    </p:spTree>
    <p:extLst>
      <p:ext uri="{BB962C8B-B14F-4D97-AF65-F5344CB8AC3E}">
        <p14:creationId xmlns:p14="http://schemas.microsoft.com/office/powerpoint/2010/main" val="28990123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74FA9D2-7C7F-04D3-57B9-21E7AE9AE79E}"/>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6A2C348-361F-31A0-D520-85AADE76C0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30BF2F3F-E365-7AB0-EA56-0E96F3B649C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4A852C8-ACF9-45A8-F493-BE46D23DDD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132</a:t>
            </a:fld>
            <a:endParaRPr/>
          </a:p>
        </p:txBody>
      </p:sp>
    </p:spTree>
    <p:extLst>
      <p:ext uri="{BB962C8B-B14F-4D97-AF65-F5344CB8AC3E}">
        <p14:creationId xmlns:p14="http://schemas.microsoft.com/office/powerpoint/2010/main" val="28252626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43FF42E-BE3B-A129-B72B-B2910EF4D73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ABD9492-9212-74C0-10D0-BA0E4EA673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8DCC16A4-377B-BDFC-887E-BD6E135C7D4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87E8A40-4092-533B-D254-0E079B7AFAA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133</a:t>
            </a:fld>
            <a:endParaRPr/>
          </a:p>
        </p:txBody>
      </p:sp>
    </p:spTree>
    <p:extLst>
      <p:ext uri="{BB962C8B-B14F-4D97-AF65-F5344CB8AC3E}">
        <p14:creationId xmlns:p14="http://schemas.microsoft.com/office/powerpoint/2010/main" val="8100478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7C117C6E-A11B-3E57-2907-8DB25BFAD354}"/>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0F6E3240-A96D-2B9B-1CE9-596C132227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A4B480A6-AFCC-0875-E886-56DD1BD498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0177D978-94BF-35D6-0AAE-8CCE92E1E8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134</a:t>
            </a:fld>
            <a:endParaRPr/>
          </a:p>
        </p:txBody>
      </p:sp>
    </p:spTree>
    <p:extLst>
      <p:ext uri="{BB962C8B-B14F-4D97-AF65-F5344CB8AC3E}">
        <p14:creationId xmlns:p14="http://schemas.microsoft.com/office/powerpoint/2010/main" val="21235471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D83F244-8F45-25B2-3D6E-01ADFA459F4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7C08E651-2D21-0ED0-2FDD-00E3D77296F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826867AC-2852-9D84-27AB-4A72396816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48794177-7969-244A-4F59-CC5D20F49B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135</a:t>
            </a:fld>
            <a:endParaRPr/>
          </a:p>
        </p:txBody>
      </p:sp>
    </p:spTree>
    <p:extLst>
      <p:ext uri="{BB962C8B-B14F-4D97-AF65-F5344CB8AC3E}">
        <p14:creationId xmlns:p14="http://schemas.microsoft.com/office/powerpoint/2010/main" val="41389688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926F7DB-1AEA-5905-1462-BD655F1CC63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7F7DA71B-A0B1-F972-9A0B-53D4057A7D4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764595FC-80D5-D930-0CF7-BC9F92FCC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2575A1A7-6D49-6C09-BC50-952DBF30AD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136</a:t>
            </a:fld>
            <a:endParaRPr/>
          </a:p>
        </p:txBody>
      </p:sp>
    </p:spTree>
    <p:extLst>
      <p:ext uri="{BB962C8B-B14F-4D97-AF65-F5344CB8AC3E}">
        <p14:creationId xmlns:p14="http://schemas.microsoft.com/office/powerpoint/2010/main" val="20068348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75C7000-57DA-8B50-3FC6-77E89FE6E34F}"/>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F93BDE37-AC9E-B52C-AD4C-9C0E986651A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AEAA93A5-24E0-D73A-42B7-BD4E1D5657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5BA8F9BB-F7D8-8D12-50F3-543DF525CE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137</a:t>
            </a:fld>
            <a:endParaRPr/>
          </a:p>
        </p:txBody>
      </p:sp>
    </p:spTree>
    <p:extLst>
      <p:ext uri="{BB962C8B-B14F-4D97-AF65-F5344CB8AC3E}">
        <p14:creationId xmlns:p14="http://schemas.microsoft.com/office/powerpoint/2010/main" val="37528832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96AB35F-AF44-48A7-1464-B57B77B2E25D}"/>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9E659C9-10FD-C4E5-A3A8-9D236485401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3C618EC-847E-A249-0475-04F7B64AD67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EFCEFAD-1EAA-6CE5-171C-9FD394C1C6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138</a:t>
            </a:fld>
            <a:endParaRPr/>
          </a:p>
        </p:txBody>
      </p:sp>
    </p:spTree>
    <p:extLst>
      <p:ext uri="{BB962C8B-B14F-4D97-AF65-F5344CB8AC3E}">
        <p14:creationId xmlns:p14="http://schemas.microsoft.com/office/powerpoint/2010/main" val="18016269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E619EA34-3C17-2DD8-BA7B-BC729D44A5A1}"/>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47B8D86-CED5-B5FD-1C3B-478233C4E8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4222596-935D-3C43-DFC2-B2AF079B10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F05B3C2-BAA4-5A5C-B8D2-B8C0CC49A82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139</a:t>
            </a:fld>
            <a:endParaRPr/>
          </a:p>
        </p:txBody>
      </p:sp>
    </p:spTree>
    <p:extLst>
      <p:ext uri="{BB962C8B-B14F-4D97-AF65-F5344CB8AC3E}">
        <p14:creationId xmlns:p14="http://schemas.microsoft.com/office/powerpoint/2010/main" val="16928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CD44B24B-A46D-7D1F-C07D-958FCE6FC69B}"/>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572B6C33-65C8-6DA8-B5CA-8DF5D7C20F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DD5B9DB2-AE35-DB7B-2406-0360158283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38A4AF0B-8BCB-C176-85D9-7E3B8C2A580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140</a:t>
            </a:fld>
            <a:endParaRPr/>
          </a:p>
        </p:txBody>
      </p:sp>
    </p:spTree>
    <p:extLst>
      <p:ext uri="{BB962C8B-B14F-4D97-AF65-F5344CB8AC3E}">
        <p14:creationId xmlns:p14="http://schemas.microsoft.com/office/powerpoint/2010/main" val="18247431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49ECA17F-DB64-3FBC-76E3-68FE65E6531D}"/>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21C6DE44-C9D0-3C1E-F129-EDE3F24DBFC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3814157E-15B1-4931-5BA4-B02A0D59E3A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5DAA27A6-8E04-B68F-72F8-1C34C83DF9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141</a:t>
            </a:fld>
            <a:endParaRPr/>
          </a:p>
        </p:txBody>
      </p:sp>
    </p:spTree>
    <p:extLst>
      <p:ext uri="{BB962C8B-B14F-4D97-AF65-F5344CB8AC3E}">
        <p14:creationId xmlns:p14="http://schemas.microsoft.com/office/powerpoint/2010/main" val="13958907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D52EA50-2F14-BFFE-F482-6ADEE7B11628}"/>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2AA48D2F-8688-65D2-62C8-42BBD809C04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8E47C684-5F3A-4BD8-BD8F-A8EC788869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35D5E012-47E6-2AAD-053C-04A39A0BFF7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142</a:t>
            </a:fld>
            <a:endParaRPr/>
          </a:p>
        </p:txBody>
      </p:sp>
    </p:spTree>
    <p:extLst>
      <p:ext uri="{BB962C8B-B14F-4D97-AF65-F5344CB8AC3E}">
        <p14:creationId xmlns:p14="http://schemas.microsoft.com/office/powerpoint/2010/main" val="19818910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d57810c0_0_2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ed57810c0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aed57810c0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d57810c0_0_2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d57810c0_0_2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ed57810c0_0_2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ed57810c0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ed57810c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ed57810c0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aed57810c0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aed57810c0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ed57810c0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aed57810c0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ed57810c0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ed57810c0_0_2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ed57810c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aed57810c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E9DAA2F7-7D46-993D-3E5E-CC5052F56057}"/>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4FF1B599-752F-3A56-A809-92AEF21AD0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01E68E7A-7A25-7377-8EE7-FAE42C64A9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5C79D69A-3B0B-D6DA-C4FE-603F3A0160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extLst>
      <p:ext uri="{BB962C8B-B14F-4D97-AF65-F5344CB8AC3E}">
        <p14:creationId xmlns:p14="http://schemas.microsoft.com/office/powerpoint/2010/main" val="23910167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ed57810c0_0_2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ed57810c0_0_2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6AFFA3F-7F47-AE56-CB17-10E7B52DE853}"/>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CFBCC5B7-DCC1-C9EA-2ED1-0B63E23F641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4F0DD1F2-3797-34FB-5582-DE55714057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BA4CEE53-D272-4EDB-6DA6-BD1A80FDBF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extLst>
      <p:ext uri="{BB962C8B-B14F-4D97-AF65-F5344CB8AC3E}">
        <p14:creationId xmlns:p14="http://schemas.microsoft.com/office/powerpoint/2010/main" val="250882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83AC153B-8956-9ED4-6840-BA9B23B835AE}"/>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DC467BE3-3AB1-D224-EB66-112923484F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A5710EB9-A858-E406-2562-C8B21234751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E405A1B-9240-BEE2-03FD-DDFEC804F25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17</a:t>
            </a:fld>
            <a:endParaRPr/>
          </a:p>
        </p:txBody>
      </p:sp>
    </p:spTree>
    <p:extLst>
      <p:ext uri="{BB962C8B-B14F-4D97-AF65-F5344CB8AC3E}">
        <p14:creationId xmlns:p14="http://schemas.microsoft.com/office/powerpoint/2010/main" val="324608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6B8955C-C931-EDA6-3347-EE8C83B8B5AD}"/>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2FC1C92D-2EB9-07F7-B26A-E6EA3A3BF60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8392323F-DA07-52FB-929F-90746D7E9C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685F6D20-33DA-94B0-634D-445B48EAF5E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extLst>
      <p:ext uri="{BB962C8B-B14F-4D97-AF65-F5344CB8AC3E}">
        <p14:creationId xmlns:p14="http://schemas.microsoft.com/office/powerpoint/2010/main" val="485142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8648159-B6AA-C340-ED86-B12B019B336C}"/>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555DD0C9-6727-CFDB-5EF4-8197D15042E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17A57979-676F-5AE7-AD02-7C07F579238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4D045331-F4C5-5DAF-12BC-9B3531DD0E2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extLst>
      <p:ext uri="{BB962C8B-B14F-4D97-AF65-F5344CB8AC3E}">
        <p14:creationId xmlns:p14="http://schemas.microsoft.com/office/powerpoint/2010/main" val="7123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ed57810c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aed57810c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E2BA55-C0CC-5902-E63F-6AA8997B0871}"/>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ADE4947D-6077-6E88-908D-4C072DCF80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29D3F6CF-FCEF-F3DF-5EAA-075D7AC9D2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C6B2F27-0ED2-1C73-2B9B-BA1B582F97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extLst>
      <p:ext uri="{BB962C8B-B14F-4D97-AF65-F5344CB8AC3E}">
        <p14:creationId xmlns:p14="http://schemas.microsoft.com/office/powerpoint/2010/main" val="3664905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ed57810c0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aed57810c0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ed57810c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ed57810c0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ed57810c0_0_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ed57810c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ed57810c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d57810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aed57810c0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d57810c0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aed57810c0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5498B6F-34E1-5FC7-4650-B7B79242C9D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6D08655-CAA3-5774-C0E4-DC3CC56DF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898DD50-FC77-1B0F-9C03-A9BEF536C5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DEC9E3-50FF-A285-8BF3-D5B93AD0301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4152022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7816CD-EC23-2F94-26AA-9C4A87E4695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E3454C-6011-436A-13D9-65B7958738C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8BA3B-56C4-7689-AE16-28DE127F6C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89962F0-C4E5-41F7-7257-4F71D5534AB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2402855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D1A0B96-51A5-E58D-DCEB-934FD84E698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A1F1D8-F1E9-F5F2-C7BB-89728F196CF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68DCF4-7009-EFCB-A19B-3BE6196253D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73EB4A2-6BA6-1AC3-C05C-D6FD3F39E69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421357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ed57810c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aed57810c0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4C4D27C-4A0D-5644-1D25-252635364B5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8A80D5C-6D60-20E3-FBEA-CBD992824C1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61780F0-10DB-D0BA-DCC8-97D818ECFB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EB1CD07-9838-86EB-E2E7-DA439A94FC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030535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CAF6CB1-3AFE-33F6-F0F1-CEBEAA7B0F2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2AAE6A6-E86D-5B16-B122-F0CEB221E53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9A28C6F-8E4B-7FDB-AD4F-30C2B09FBC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0A6520-E186-D396-C6B9-441A664521A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158231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AB7427-B592-9C4C-7AD3-72237FA9BF1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4B6EAA6-1959-1A8E-02F6-89D22E08BD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EBC1664-B108-8311-4424-9AFF12FA5D4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56BB870-EDB5-A4DB-575D-AA24E27DCB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2805418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F65AB85-7FEC-8B98-746F-FE0626CF0A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37787BD-9C07-C588-B82F-B0658C19F9D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A30668F3-B3CC-EAF1-9584-F8D11FE902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7B9D2AD-548D-596C-51E5-536BC9BC073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31994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5D6A7E-4C85-5260-FF89-94B314EB7B1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A4F1789-EE5A-91D4-3519-2D564955ED5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9E2D2690-EF02-B2CB-2AEE-5B9F5815BA5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C6E7B6B-8C1D-22ED-BC97-B2BEC90146E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886211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E0CE037-892E-B0F8-81ED-21952077059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41BC4EB-906A-4DEC-324F-BB91057745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0CB048F-3148-4C23-3000-40022B032D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278B1E6-6F47-5B31-E1CA-B5F8906F75A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2123821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2D5E46-7F50-3613-01CC-071C1B809B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682C2D6-C8F8-3D1C-A3D7-3D033D9EA58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DC5A3B0-3AC5-147F-FAC7-ECBB6A088C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2A1FFAF-1244-9A84-32AB-0F3F52EE747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1290362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ed57810c0_0_1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BA63709-53D1-8260-BAF5-97001C3A702E}"/>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7752898F-75B7-A683-CEFE-26F1FE6180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31DF1BC2-E18B-6E11-B74D-9E84E71A9E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B17EDFB8-05A1-2FE8-B231-32EC28F9EBE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94164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AFE399C-5FE3-A739-5943-A8223933E624}"/>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84E21F6E-932A-5E5E-9400-F2C90A57DB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2C5CE6D2-7844-0ECE-9C86-1D744F93B2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597EFC0B-3301-78C1-E9C2-493F295BF3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575759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ed57810c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aed57810c0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ed57810c0_0_1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ed57810c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ed57810c0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ed57810c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ed57810c0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aed57810c0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ed57810c0_0_1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ed57810c0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aed57810c0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ed57810c0_0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ed57810c0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aed57810c0_0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ed57810c0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ed57810c0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FB37A87-3186-B76C-6589-2DBBA6E009DA}"/>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074F0E37-2521-EF47-3105-95EE2054C1A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46D6C538-241D-2E94-D430-A7CD47832E6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14AE5359-2B28-2F26-A138-1D47BC6206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extLst>
      <p:ext uri="{BB962C8B-B14F-4D97-AF65-F5344CB8AC3E}">
        <p14:creationId xmlns:p14="http://schemas.microsoft.com/office/powerpoint/2010/main" val="2994018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57810c0_0_1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d57810c0_0_1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ed57810c0_0_1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ed57810c0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aed57810c0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ed57810c0_0_1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ed57810c0_0_2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6D38618-A3FA-BAA3-7B88-607D42C82001}"/>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008ACD73-900B-5A42-3167-ECA4568207E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BFF7547-F316-4CCB-9674-5FDC63B6EA7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58CF8A83-4719-2714-45D8-7AC9FFDF701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52</a:t>
            </a:fld>
            <a:endParaRPr/>
          </a:p>
        </p:txBody>
      </p:sp>
    </p:spTree>
    <p:extLst>
      <p:ext uri="{BB962C8B-B14F-4D97-AF65-F5344CB8AC3E}">
        <p14:creationId xmlns:p14="http://schemas.microsoft.com/office/powerpoint/2010/main" val="2387252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2499FE0-AB10-C068-F65D-7E298FFDDEE4}"/>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213DE4F-366A-B362-7FCB-3EB03E0B6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84847B6-7146-5976-433C-E3DCD58C97A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8E7BB36-AFF9-12BF-183F-A731B1B5291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53</a:t>
            </a:fld>
            <a:endParaRPr/>
          </a:p>
        </p:txBody>
      </p:sp>
    </p:spTree>
    <p:extLst>
      <p:ext uri="{BB962C8B-B14F-4D97-AF65-F5344CB8AC3E}">
        <p14:creationId xmlns:p14="http://schemas.microsoft.com/office/powerpoint/2010/main" val="1687411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46637FD-B4EE-C238-0EB9-D4292D98DD3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E930B27-158A-AC82-52C4-0981CA353B3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650F0CE-E9F5-D244-7E41-EB10FCB5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B2364EE-17FA-6BA0-CADC-9702F15830C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374016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076CC1F-4C14-E81B-6A01-F2AD4BF3344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D52236-67C8-93C7-4921-C94B07C8EAB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459169B-F323-C537-59A6-ACD22F29E7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0EAB6B2-C0B4-0E56-5052-27FA6D542D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4200357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230D58A-28E4-0C27-70AF-45DF2F65634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C2F33B-307D-4EA6-64CC-6E308FB2A3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B3C4443-ECE6-7032-7F5D-834747AADF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48A4B47-A61D-BCBF-33F4-64978FFFA4A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4220550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EB70328-5715-2449-8A38-8AC14950E07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7D908A2-B427-92A4-2FA6-F1CFD50E23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6165B6-84E4-0628-65A5-9AF4FBFB2F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817A06C-A7C6-4D39-584D-5FA99CF6C7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3874399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758C078-FD89-0A10-BC9B-5DD6EB24BC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F314E60-4C15-F267-DA9C-EB475B3885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5F0E081-0108-8270-726F-E81D69735E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9280C-4F88-1FB9-AE71-BED1FA61F7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4182343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0A7D27-9CA3-FA79-1352-FEBE272D241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1281AF5-D1B8-23D8-3545-D1582BE1C9E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BCB856F-29FB-9CCE-1A88-EB58D6982B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78FFA3B-1232-47FC-9575-E165614799B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170307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129edb4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0129edb4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DB0B00C-038F-A89B-CB50-F0ABD17E7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DB3AC25-2B50-B0AF-43A1-C3BF37C642E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D93CDC3-8E8D-F0A6-D618-79068122EC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F0C944-2B11-E711-154B-F41A6A95BE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2902657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E837511-8D96-5E3A-B8C2-83547B90537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F45430D-676E-1DF7-FA12-BB633C43A2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75C4EB8-557A-2A94-F192-D3DAB7F6E3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18E68A1-9597-F2F7-44CA-34DFE32641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2099592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2A32EC1-BE19-DAE0-68CA-217900583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246D77B-069F-96D6-9436-364CD08A54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A47FB2E-DED2-458B-F215-B1A389B962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DE6974-31EB-2CB7-5881-C5A894A587E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1991466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3A0F93C-5B99-7438-640E-143AFCADE1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5E8F4DA-1EFE-B760-8C9D-125231E67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B169206-3884-9F1D-1390-B06C098529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02F937-0DD1-D11E-72E8-1BE18806199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1204600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5F84449-7702-99FF-AF9F-E5E92C7CA4C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8FA648B-E969-3695-C14B-58C4673059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E28A8DE-2B27-3FE7-C031-F1A02A89C39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5A1FD77-B3D0-16C8-03EB-DE8148A80D5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2449222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33248-D116-71A5-3DBD-2D5C7CBDDE7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5A703B-0EA4-A923-3B7B-CE8289C83ED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E0D71A7-9BF1-8878-77D1-AFE07866EFD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429B320-823B-181A-86EF-C1820563A44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2540955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8F0FB26-7130-CE9C-29EA-492DE8402BB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A2B6478-5522-404E-FF8C-A4221EC4CA5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29C24D1-E136-6B71-A1C2-ABE3B1E13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57B5EBD-C8DC-3A9E-95AA-DAF4E6C1920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5162531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95126CE-A5DC-E464-2AB1-A4F18F1939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301D4A9-C36E-1C34-55BA-1F5E094328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38D7768-769C-FC64-76EF-F90ABF43EB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B5E52-21FF-A211-7EF8-ABC1BE32EC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33146637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E04F7ED-EAFA-2C64-2DD2-9D5594C736A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095E9EB-5825-F533-9FF1-513969AE79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AA7367-0927-5CAF-2E68-94BE2EFF7AA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9EFA3E-AFFB-AF6C-EFD8-9B1ECD3C9A9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851990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1466380-DABF-FB48-C0BB-CA119765C6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5A6D5B5-797A-223C-8ABF-7AAF4DABA6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5ED52BF-D0F1-BE71-AC9F-AB2EFF092B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D43205-63A4-CF70-E2B1-49BFE12B1B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69</a:t>
            </a:fld>
            <a:endParaRPr/>
          </a:p>
        </p:txBody>
      </p:sp>
    </p:spTree>
    <p:extLst>
      <p:ext uri="{BB962C8B-B14F-4D97-AF65-F5344CB8AC3E}">
        <p14:creationId xmlns:p14="http://schemas.microsoft.com/office/powerpoint/2010/main" val="1290792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ed57810c0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ed57810c0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9AA8293-01BF-7C63-586C-52E1A5887E0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1A11E5A-0C82-CD2F-C85A-54A2F39466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C62D5B-A0D7-B6DF-DE7F-5DB2E01D462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AED9FF7-FCF1-B09E-DF8F-4160433F378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extLst>
      <p:ext uri="{BB962C8B-B14F-4D97-AF65-F5344CB8AC3E}">
        <p14:creationId xmlns:p14="http://schemas.microsoft.com/office/powerpoint/2010/main" val="2882900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39E0533-1D10-7B9B-1502-2297049EBEF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6B1A328-047D-6C42-58B8-86618D9262C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4AF5E5F-7582-88E0-C576-48066B92981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460194F-8F21-3872-0104-5299395D67C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extLst>
      <p:ext uri="{BB962C8B-B14F-4D97-AF65-F5344CB8AC3E}">
        <p14:creationId xmlns:p14="http://schemas.microsoft.com/office/powerpoint/2010/main" val="1795282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EAED6A7-AE8A-D5C4-76D6-8407A4E4499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B0468E8-2DB1-002F-E08F-0EFBB75C8A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726F9D6-F826-1947-3F6E-9D289EC50C8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719D34-C031-2A43-5586-BFDC776410C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extLst>
      <p:ext uri="{BB962C8B-B14F-4D97-AF65-F5344CB8AC3E}">
        <p14:creationId xmlns:p14="http://schemas.microsoft.com/office/powerpoint/2010/main" val="471635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478742D-63A1-1682-5002-B0F07B795BC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EF8EE62-106D-32AE-D94C-3E968107BEC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BA22AE8-8898-F15D-4101-E26699161C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B843A84-D65A-89F5-BE62-FBBC232C59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extLst>
      <p:ext uri="{BB962C8B-B14F-4D97-AF65-F5344CB8AC3E}">
        <p14:creationId xmlns:p14="http://schemas.microsoft.com/office/powerpoint/2010/main" val="3851916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87FD567-AFA6-D940-3D41-B2ED676AA34A}"/>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9D53E9FD-47C5-14D9-6790-1CDAFA998B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43DC28D-6208-B568-910C-B942B15E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FC5E003B-FADB-29B0-964A-3280D54A3F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extLst>
      <p:ext uri="{BB962C8B-B14F-4D97-AF65-F5344CB8AC3E}">
        <p14:creationId xmlns:p14="http://schemas.microsoft.com/office/powerpoint/2010/main" val="989596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6153D2A-2908-E910-7FCD-E1EA30A5E98D}"/>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EBFAF149-FA0E-AC83-5FAB-F66399688F9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E456B0E5-3780-0E24-7BB3-D41B92E0853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E98322D4-451F-E852-33D2-93D2D3DA0D6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extLst>
      <p:ext uri="{BB962C8B-B14F-4D97-AF65-F5344CB8AC3E}">
        <p14:creationId xmlns:p14="http://schemas.microsoft.com/office/powerpoint/2010/main" val="3546554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576119C6-A220-0F5A-AB33-4A257E16AC13}"/>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E211DC45-492A-88DB-6C7E-C571CDF69D4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06859FAA-65C5-8F64-58D2-1152420D605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6283DB0F-7470-A5CC-2DD1-FF1FD44D77D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76</a:t>
            </a:fld>
            <a:endParaRPr/>
          </a:p>
        </p:txBody>
      </p:sp>
    </p:spTree>
    <p:extLst>
      <p:ext uri="{BB962C8B-B14F-4D97-AF65-F5344CB8AC3E}">
        <p14:creationId xmlns:p14="http://schemas.microsoft.com/office/powerpoint/2010/main" val="7150638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4D7996A-996B-6F2B-E614-574697DE7A11}"/>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D733339-D1D0-8548-BA4E-780B29CE96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E68F2A3F-95A5-9716-C81E-8F9C65E4579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56508660-8B3A-C8D0-7797-0EE0FD02021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77</a:t>
            </a:fld>
            <a:endParaRPr/>
          </a:p>
        </p:txBody>
      </p:sp>
    </p:spTree>
    <p:extLst>
      <p:ext uri="{BB962C8B-B14F-4D97-AF65-F5344CB8AC3E}">
        <p14:creationId xmlns:p14="http://schemas.microsoft.com/office/powerpoint/2010/main" val="2346558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DA436522-D6E3-8316-5BE6-74DC85D6FD3D}"/>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6C59F27E-14F9-2ED3-1596-5331D8AF08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38FFFD52-FB1E-CEE1-24E2-F13D0E41700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BE9E6CC5-A3FF-2701-2292-2E63FE5DA2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78</a:t>
            </a:fld>
            <a:endParaRPr/>
          </a:p>
        </p:txBody>
      </p:sp>
    </p:spTree>
    <p:extLst>
      <p:ext uri="{BB962C8B-B14F-4D97-AF65-F5344CB8AC3E}">
        <p14:creationId xmlns:p14="http://schemas.microsoft.com/office/powerpoint/2010/main" val="1316741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C267F9-9DD4-524E-6137-E5583A6A7A4F}"/>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C38A7F-F57D-7858-D679-BFE598E9AE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3BD5C6AE-91C4-3596-1D97-D6BC92A6E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5B4CCE5-37FB-7580-B528-907C4A45DEF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79</a:t>
            </a:fld>
            <a:endParaRPr/>
          </a:p>
        </p:txBody>
      </p:sp>
    </p:spTree>
    <p:extLst>
      <p:ext uri="{BB962C8B-B14F-4D97-AF65-F5344CB8AC3E}">
        <p14:creationId xmlns:p14="http://schemas.microsoft.com/office/powerpoint/2010/main" val="323590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ed57810c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aed57810c0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C07050D-735B-085F-D632-3E96DEC10E3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FFB9CED-24C6-CD44-84B0-33FA56A059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0EBA7F-E405-84B1-4FC9-1C3C724E9BB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A181A1A-EB51-F61C-01EC-0CFA4C3C24F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80</a:t>
            </a:fld>
            <a:endParaRPr/>
          </a:p>
        </p:txBody>
      </p:sp>
    </p:spTree>
    <p:extLst>
      <p:ext uri="{BB962C8B-B14F-4D97-AF65-F5344CB8AC3E}">
        <p14:creationId xmlns:p14="http://schemas.microsoft.com/office/powerpoint/2010/main" val="16650653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80360D-867E-D860-94C4-44D4732CAE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9662D75-4F81-5BAA-DDAB-8ACC5992020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7FD0E37-332E-FEF8-A3DC-8EB9B93FE1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D36F199-022C-5059-7208-ACA7636BF3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81</a:t>
            </a:fld>
            <a:endParaRPr/>
          </a:p>
        </p:txBody>
      </p:sp>
    </p:spTree>
    <p:extLst>
      <p:ext uri="{BB962C8B-B14F-4D97-AF65-F5344CB8AC3E}">
        <p14:creationId xmlns:p14="http://schemas.microsoft.com/office/powerpoint/2010/main" val="27871070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EFE3F2B-BCEC-29BF-3BBD-980DBB0788A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F8E718-616E-6690-5B0D-6E7FA84C66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B4BF92-2A20-9922-0E08-F107F7B8054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7742C31-670B-A382-F957-B6B572B629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extLst>
      <p:ext uri="{BB962C8B-B14F-4D97-AF65-F5344CB8AC3E}">
        <p14:creationId xmlns:p14="http://schemas.microsoft.com/office/powerpoint/2010/main" val="3677183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3C9CDA0-FFD4-EA1B-DE97-723B9314E15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041B5E-3208-AB17-5F9D-5EC7DE4558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CBE909A-774A-0283-7C79-D61312A4B3B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F31C205-D8EB-C1BB-3391-59D5E1A436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extLst>
      <p:ext uri="{BB962C8B-B14F-4D97-AF65-F5344CB8AC3E}">
        <p14:creationId xmlns:p14="http://schemas.microsoft.com/office/powerpoint/2010/main" val="1965664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4FC57E-BC0A-80C0-312B-A173CCF10B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D311A43-ED86-1681-F016-B0AC57DFF26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673BE0E-FB68-C730-1EA7-14772CBFB74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681C8-9571-5F9C-D799-E339C2B7C0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extLst>
      <p:ext uri="{BB962C8B-B14F-4D97-AF65-F5344CB8AC3E}">
        <p14:creationId xmlns:p14="http://schemas.microsoft.com/office/powerpoint/2010/main" val="151784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324DCC9-8565-C8A2-68DD-FB46120382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88EABBE-B3AE-5D25-D910-89D89D40EC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8C241AC-CEDD-271C-376A-D6AFACC2D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27D7252-B820-C06D-E073-F154E2200A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extLst>
      <p:ext uri="{BB962C8B-B14F-4D97-AF65-F5344CB8AC3E}">
        <p14:creationId xmlns:p14="http://schemas.microsoft.com/office/powerpoint/2010/main" val="436895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9486BA0-4F6D-7425-A031-504C1865BA0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E9141FB-4E24-C1F0-E7F7-D547F193A3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C63F156-CF18-60D2-02D4-4C68C75283C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C8745B-336A-93D9-0656-1AFF4C8E6F5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extLst>
      <p:ext uri="{BB962C8B-B14F-4D97-AF65-F5344CB8AC3E}">
        <p14:creationId xmlns:p14="http://schemas.microsoft.com/office/powerpoint/2010/main" val="13997657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C6EB882-EA60-8033-1FD3-4C550FE1A5A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F9838D1-96FE-D26C-1D8B-71208B7281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F4DBB03-1FFD-92CC-3216-2A07FAAB6C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A52CB3F-D571-E1CB-02B2-26A006198D4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26583078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A827B1B-2223-BC6B-1F06-AD0A498984C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B7515E-C964-AA71-4F6A-08D90003833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4F86AC8-DD80-30BB-9A67-980D974283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F0B51CE-E471-07CA-79B4-8C0D0788E8F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30189475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610F0D8-2311-D53B-A869-3AB3EA4B5B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23329E1-7E1E-685B-328E-BA7BD8A2045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D918AE-1BB8-B461-4BD8-80E64C295B1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8BB396D-B6FD-B002-6683-4025E03AB6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extLst>
      <p:ext uri="{BB962C8B-B14F-4D97-AF65-F5344CB8AC3E}">
        <p14:creationId xmlns:p14="http://schemas.microsoft.com/office/powerpoint/2010/main" val="425293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ed57810c0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aed57810c0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62B4CDA-0401-CD9B-51D1-2C4131ADB50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2746A09-270C-6E23-73DB-0E6E60AE56F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F06770A5-9541-F070-FAC5-113FD2DD83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836B49-1E18-97A0-8C41-DE04FEC7351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90</a:t>
            </a:fld>
            <a:endParaRPr/>
          </a:p>
        </p:txBody>
      </p:sp>
    </p:spTree>
    <p:extLst>
      <p:ext uri="{BB962C8B-B14F-4D97-AF65-F5344CB8AC3E}">
        <p14:creationId xmlns:p14="http://schemas.microsoft.com/office/powerpoint/2010/main" val="18619307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989D2A-FCA7-DAA1-4834-BA8C45DC01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DCC1832-C135-6EAF-C0BA-41F18EB80AA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65353AD-079B-4B47-10E8-64CBDF93D30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C713469-B784-E3FB-C232-22CC087195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34310223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D6E3E51-CD02-F011-ED53-716A15F965D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BC3DE52-0EFC-AE3A-EA8B-C83AC12854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4ACF854-3B90-749C-F26A-07C3B7DD5A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D6967A2-A7BD-919C-3D17-4A524882D98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2163410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846C014-4652-B654-9E59-D4C491E5C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1C0458E-9435-DC75-54D6-D5BBA4EB9D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062749D-F331-B2B9-D2D5-2B917772A4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BB920AC-A4C9-0FED-52DD-B7D1767EA93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25022597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55BEBBD-A971-4C21-F277-0C2C2D83B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E5C81BB-8DF1-399D-9CCF-89CF8D3FFAB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8FE6E00-6FFE-E291-ACE1-E2E83ED34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C300A0-265C-0BED-E02D-D5D6A6E969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31321114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F08176C-22BF-7E5E-52BD-E1E67F4472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A3AFF46-37C5-341C-767B-BEA4753C5C9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13246F0-972B-C01B-A3AE-A5E087ED6D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29A53E2-9C54-4136-84CF-5C0617B6885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34029304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2478376-09F6-5166-6C3C-38074D24E3FE}"/>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D85825E-DE48-331E-2F80-2B3D3D3DB4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CD67E17-96CD-5E07-D9DA-97CCCAD0B6B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B32C4DD-775C-B399-FC5E-1EC20DC30A7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1393002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F212377-6BD2-BAC2-434D-73959255E2A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5C03CCF-DCEA-478C-40D5-4C200455FB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D9AE874-57B2-74BC-A16F-3B662F68DE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D9698EB-B4D1-F05C-68DB-7B758CDCCCC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97</a:t>
            </a:fld>
            <a:endParaRPr/>
          </a:p>
        </p:txBody>
      </p:sp>
    </p:spTree>
    <p:extLst>
      <p:ext uri="{BB962C8B-B14F-4D97-AF65-F5344CB8AC3E}">
        <p14:creationId xmlns:p14="http://schemas.microsoft.com/office/powerpoint/2010/main" val="6209144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E272B2-F935-50F7-C06B-804177E1926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E871B1B-A85F-4B1C-3B01-5D6EB98A65D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55DDCDC-CB2A-0332-99BC-9DC53A248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703F21B-640F-C1F9-419D-D904052AFE3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3430618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CC0FFAD-311F-2713-9364-F1DDB8C50F3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046E3F-B86C-E6EC-D6E0-FCDC0B59C1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433331-18B5-F20D-A295-7349ED3CF7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4B40A04-8883-05A4-4BEC-6ABD638253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99</a:t>
            </a:fld>
            <a:endParaRPr/>
          </a:p>
        </p:txBody>
      </p:sp>
    </p:spTree>
    <p:extLst>
      <p:ext uri="{BB962C8B-B14F-4D97-AF65-F5344CB8AC3E}">
        <p14:creationId xmlns:p14="http://schemas.microsoft.com/office/powerpoint/2010/main" val="261621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chemeClr val="lt1"/>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4000" b="0" i="0" u="none" strike="noStrike" cap="none">
                <a:solidFill>
                  <a:schemeClr val="lt1"/>
                </a:solidFill>
                <a:latin typeface="Montserrat ExtraBold"/>
                <a:ea typeface="Montserrat ExtraBold"/>
                <a:cs typeface="Montserrat ExtraBold"/>
                <a:sym typeface="Montserrat ExtraBold"/>
              </a:rPr>
              <a:t>FORMATION</a:t>
            </a:r>
            <a:br>
              <a:rPr lang="fr-FR" sz="2000" b="1" i="0" u="none" strike="noStrike" cap="none">
                <a:solidFill>
                  <a:schemeClr val="lt1"/>
                </a:solidFill>
                <a:latin typeface="Montserrat"/>
                <a:ea typeface="Montserrat"/>
                <a:cs typeface="Montserrat"/>
                <a:sym typeface="Montserrat"/>
              </a:rPr>
            </a:br>
            <a:r>
              <a:rPr lang="fr-FR" sz="2000" b="0" i="0" u="none" strike="noStrike" cap="none">
                <a:solidFill>
                  <a:schemeClr val="lt1"/>
                </a:solidFill>
                <a:latin typeface="Montserrat"/>
                <a:ea typeface="Montserrat"/>
                <a:cs typeface="Montserrat"/>
                <a:sym typeface="Montserrat"/>
              </a:rPr>
              <a:t>IT - Digital - Management</a:t>
            </a:r>
            <a:endParaRPr/>
          </a:p>
        </p:txBody>
      </p:sp>
      <p:pic>
        <p:nvPicPr>
          <p:cNvPr id="18" name="Google Shape;18;p3"/>
          <p:cNvPicPr preferRelativeResize="0"/>
          <p:nvPr/>
        </p:nvPicPr>
        <p:blipFill rotWithShape="1">
          <a:blip r:embed="rId2">
            <a:alphaModFix/>
          </a:blip>
          <a:srcRect/>
          <a:stretch/>
        </p:blipFill>
        <p:spPr>
          <a:xfrm>
            <a:off x="887184" y="454377"/>
            <a:ext cx="674349" cy="674431"/>
          </a:xfrm>
          <a:prstGeom prst="rect">
            <a:avLst/>
          </a:prstGeom>
          <a:noFill/>
          <a:ln>
            <a:noFill/>
          </a:ln>
        </p:spPr>
      </p:pic>
      <p:sp>
        <p:nvSpPr>
          <p:cNvPr id="19" name="Google Shape;19;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dirty="0">
                <a:solidFill>
                  <a:schemeClr val="lt1"/>
                </a:solidFill>
                <a:latin typeface="Montserrat"/>
                <a:ea typeface="Montserrat"/>
                <a:cs typeface="Montserrat"/>
                <a:sym typeface="Montserrat"/>
              </a:rPr>
              <a:t>18/11/</a:t>
            </a:r>
            <a:r>
              <a:rPr lang="fr-FR" sz="1800" dirty="0">
                <a:solidFill>
                  <a:schemeClr val="lt1"/>
                </a:solidFill>
                <a:latin typeface="Montserrat"/>
                <a:ea typeface="Montserrat"/>
                <a:cs typeface="Montserrat"/>
                <a:sym typeface="Montserrat"/>
              </a:rPr>
              <a:t>2024 – 20/11/2024</a:t>
            </a:r>
            <a:endParaRPr sz="1800" dirty="0">
              <a:solidFill>
                <a:schemeClr val="lt1"/>
              </a:solidFill>
              <a:latin typeface="Montserrat"/>
              <a:ea typeface="Montserrat"/>
              <a:cs typeface="Montserrat"/>
              <a:sym typeface="Montserrat"/>
            </a:endParaRPr>
          </a:p>
        </p:txBody>
      </p:sp>
      <p:sp>
        <p:nvSpPr>
          <p:cNvPr id="20" name="Google Shape;20;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lt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lt1"/>
                </a:solidFill>
                <a:latin typeface="Lato"/>
                <a:ea typeface="Lato"/>
                <a:cs typeface="Lato"/>
                <a:sym typeface="Lato"/>
              </a:rPr>
              <a:t>fr</a:t>
            </a:r>
            <a:endParaRPr/>
          </a:p>
        </p:txBody>
      </p:sp>
      <p:grpSp>
        <p:nvGrpSpPr>
          <p:cNvPr id="21" name="Google Shape;21;p3"/>
          <p:cNvGrpSpPr/>
          <p:nvPr/>
        </p:nvGrpSpPr>
        <p:grpSpPr>
          <a:xfrm>
            <a:off x="6339268" y="5045590"/>
            <a:ext cx="1098183" cy="268376"/>
            <a:chOff x="6351055" y="4259818"/>
            <a:chExt cx="1453357" cy="355174"/>
          </a:xfrm>
        </p:grpSpPr>
        <p:pic>
          <p:nvPicPr>
            <p:cNvPr id="22" name="Google Shape;22;p3"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24" name="Google Shape;24;p3"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a:stretch/>
          </p:blipFill>
          <p:spPr>
            <a:xfrm>
              <a:off x="7452328" y="4259819"/>
              <a:ext cx="352084" cy="3551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a:picLocks noGrp="1"/>
          </p:cNvPicPr>
          <p:nvPr>
            <p:ph type="pic" idx="2"/>
          </p:nvPr>
        </p:nvPicPr>
        <p:blipFill/>
        <p:spPr>
          <a:xfrm>
            <a:off x="5683517" y="0"/>
            <a:ext cx="3460483" cy="5715000"/>
          </a:xfrm>
          <a:prstGeom prst="rect">
            <a:avLst/>
          </a:prstGeom>
          <a:blipFill rotWithShape="1">
            <a:blip r:embed="rId2">
              <a:alphaModFix/>
            </a:blip>
            <a:tile tx="0" ty="0" sx="50000" sy="50000" flip="none" algn="l"/>
          </a:blipFill>
          <a:ln>
            <a:noFill/>
          </a:ln>
        </p:spPr>
      </p:pic>
      <p:sp>
        <p:nvSpPr>
          <p:cNvPr id="28" name="Google Shape;28;p4"/>
          <p:cNvSpPr/>
          <p:nvPr/>
        </p:nvSpPr>
        <p:spPr>
          <a:xfrm>
            <a:off x="878177" y="1502229"/>
            <a:ext cx="7369629" cy="2699658"/>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0000"/>
              </a:solidFill>
              <a:latin typeface="Calibri"/>
              <a:ea typeface="Calibri"/>
              <a:cs typeface="Calibri"/>
              <a:sym typeface="Calibri"/>
            </a:endParaRPr>
          </a:p>
        </p:txBody>
      </p:sp>
      <p:sp>
        <p:nvSpPr>
          <p:cNvPr id="29" name="Google Shape;29;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4188719" y="3329871"/>
            <a:ext cx="3460483" cy="0"/>
          </a:xfrm>
          <a:prstGeom prst="straightConnector1">
            <a:avLst/>
          </a:prstGeom>
          <a:noFill/>
          <a:ln w="12700" cap="flat" cmpd="sng">
            <a:solidFill>
              <a:schemeClr val="lt1"/>
            </a:solidFill>
            <a:prstDash val="solid"/>
            <a:round/>
            <a:headEnd type="none" w="sm" len="sm"/>
            <a:tailEnd type="none" w="sm" len="sm"/>
          </a:ln>
        </p:spPr>
      </p:cxnSp>
      <p:pic>
        <p:nvPicPr>
          <p:cNvPr id="31" name="Google Shape;31;p4"/>
          <p:cNvPicPr preferRelativeResize="0"/>
          <p:nvPr/>
        </p:nvPicPr>
        <p:blipFill rotWithShape="1">
          <a:blip r:embed="rId3">
            <a:alphaModFix/>
          </a:blip>
          <a:srcRect/>
          <a:stretch/>
        </p:blipFill>
        <p:spPr>
          <a:xfrm>
            <a:off x="290639" y="336094"/>
            <a:ext cx="359244" cy="359288"/>
          </a:xfrm>
          <a:prstGeom prst="rect">
            <a:avLst/>
          </a:prstGeom>
          <a:noFill/>
          <a:ln>
            <a:noFill/>
          </a:ln>
        </p:spPr>
      </p:pic>
      <p:sp>
        <p:nvSpPr>
          <p:cNvPr id="32" name="Google Shape;32;p4"/>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2"/>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400"/>
              <a:buFont typeface="Lato"/>
              <a:buNone/>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cxnSp>
        <p:nvCxnSpPr>
          <p:cNvPr id="36" name="Google Shape;36;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37" name="Google Shape;37;p5"/>
          <p:cNvSpPr>
            <a:spLocks noGrp="1"/>
          </p:cNvSpPr>
          <p:nvPr>
            <p:ph type="pic" idx="3"/>
          </p:nvPr>
        </p:nvSpPr>
        <p:spPr>
          <a:xfrm>
            <a:off x="5705418" y="0"/>
            <a:ext cx="3438582" cy="5715000"/>
          </a:xfrm>
          <a:prstGeom prst="rect">
            <a:avLst/>
          </a:prstGeom>
          <a:solidFill>
            <a:srgbClr val="1C1D3B"/>
          </a:solidFill>
          <a:ln>
            <a:noFill/>
          </a:ln>
        </p:spPr>
      </p:sp>
      <p:sp>
        <p:nvSpPr>
          <p:cNvPr id="38" name="Google Shape;38;p5"/>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a:lvl1pPr>
            <a:lvl2pPr marL="914400" lvl="1" indent="-330200" algn="l">
              <a:spcBef>
                <a:spcPts val="320"/>
              </a:spcBef>
              <a:spcAft>
                <a:spcPts val="0"/>
              </a:spcAft>
              <a:buClr>
                <a:srgbClr val="D90011"/>
              </a:buClr>
              <a:buSzPts val="1600"/>
              <a:buChar char="•"/>
              <a:defRPr/>
            </a:lvl2pPr>
            <a:lvl3pPr marL="1371600" lvl="2" indent="-342900" algn="l">
              <a:spcBef>
                <a:spcPts val="360"/>
              </a:spcBef>
              <a:spcAft>
                <a:spcPts val="0"/>
              </a:spcAft>
              <a:buClr>
                <a:srgbClr val="262626"/>
              </a:buClr>
              <a:buSzPts val="1800"/>
              <a:buChar char="-"/>
              <a:defRPr/>
            </a:lvl3pPr>
            <a:lvl4pPr marL="1828800" lvl="3" indent="-342900" algn="l">
              <a:spcBef>
                <a:spcPts val="360"/>
              </a:spcBef>
              <a:spcAft>
                <a:spcPts val="0"/>
              </a:spcAft>
              <a:buClr>
                <a:srgbClr val="262626"/>
              </a:buClr>
              <a:buSzPts val="1800"/>
              <a:buChar char="–"/>
              <a:defRPr/>
            </a:lvl4pPr>
            <a:lvl5pPr marL="2286000" lvl="4" indent="-342900" algn="l">
              <a:spcBef>
                <a:spcPts val="360"/>
              </a:spcBef>
              <a:spcAft>
                <a:spcPts val="0"/>
              </a:spcAft>
              <a:buClr>
                <a:srgbClr val="262626"/>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SzPts val="2800"/>
              <a:buFont typeface="Lato"/>
              <a:buNone/>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rgbClr val="262626"/>
              </a:buClr>
              <a:buSzPts val="2000"/>
              <a:buChar char="-"/>
              <a:defRPr sz="2000"/>
            </a:lvl3pPr>
            <a:lvl4pPr marL="1828800" lvl="3" indent="-342900" algn="l">
              <a:spcBef>
                <a:spcPts val="360"/>
              </a:spcBef>
              <a:spcAft>
                <a:spcPts val="0"/>
              </a:spcAft>
              <a:buClr>
                <a:srgbClr val="262626"/>
              </a:buClr>
              <a:buSzPts val="1800"/>
              <a:buChar char="–"/>
              <a:defRPr sz="1800"/>
            </a:lvl4pPr>
            <a:lvl5pPr marL="2286000" lvl="4" indent="-342900" algn="l">
              <a:spcBef>
                <a:spcPts val="360"/>
              </a:spcBef>
              <a:spcAft>
                <a:spcPts val="0"/>
              </a:spcAft>
              <a:buClr>
                <a:srgbClr val="262626"/>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 name="Google Shape;45;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p:cSld name="Comparaison">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637705"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8"/>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2"/>
          </p:nvPr>
        </p:nvSpPr>
        <p:spPr>
          <a:xfrm>
            <a:off x="290639"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3"/>
          </p:nvPr>
        </p:nvSpPr>
        <p:spPr>
          <a:xfrm>
            <a:off x="290639"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body" idx="4"/>
          </p:nvPr>
        </p:nvSpPr>
        <p:spPr>
          <a:xfrm>
            <a:off x="4637705"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52" name="Google Shape;52;p8"/>
          <p:cNvCxnSpPr/>
          <p:nvPr/>
        </p:nvCxnSpPr>
        <p:spPr>
          <a:xfrm>
            <a:off x="4572000" y="1774045"/>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792288" y="510646"/>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a:spLocks noGrp="1"/>
          </p:cNvSpPr>
          <p:nvPr>
            <p:ph type="pic" idx="2"/>
          </p:nvPr>
        </p:nvSpPr>
        <p:spPr>
          <a:xfrm>
            <a:off x="1792288" y="1653646"/>
            <a:ext cx="5486400" cy="3429000"/>
          </a:xfrm>
          <a:prstGeom prst="rect">
            <a:avLst/>
          </a:prstGeom>
          <a:noFill/>
          <a:ln>
            <a:noFill/>
          </a:ln>
        </p:spPr>
      </p:sp>
      <p:sp>
        <p:nvSpPr>
          <p:cNvPr id="56" name="Google Shape;56;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Font typeface="Lato"/>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rgbClr val="262626"/>
              </a:buClr>
              <a:buSzPts val="1000"/>
              <a:buNone/>
              <a:defRPr sz="1000"/>
            </a:lvl3pPr>
            <a:lvl4pPr marL="1828800" lvl="3" indent="-228600" algn="l">
              <a:spcBef>
                <a:spcPts val="180"/>
              </a:spcBef>
              <a:spcAft>
                <a:spcPts val="0"/>
              </a:spcAft>
              <a:buClr>
                <a:srgbClr val="262626"/>
              </a:buClr>
              <a:buSzPts val="900"/>
              <a:buNone/>
              <a:defRPr sz="900"/>
            </a:lvl4pPr>
            <a:lvl5pPr marL="2286000" lvl="4" indent="-228600" algn="l">
              <a:spcBef>
                <a:spcPts val="180"/>
              </a:spcBef>
              <a:spcAft>
                <a:spcPts val="0"/>
              </a:spcAft>
              <a:buClr>
                <a:srgbClr val="262626"/>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r">
  <p:cSld name="der">
    <p:bg>
      <p:bgPr>
        <a:solidFill>
          <a:schemeClr val="lt1"/>
        </a:solidFill>
        <a:effectLst/>
      </p:bgPr>
    </p:bg>
    <p:spTree>
      <p:nvGrpSpPr>
        <p:cNvPr id="1" name="Shape 59"/>
        <p:cNvGrpSpPr/>
        <p:nvPr/>
      </p:nvGrpSpPr>
      <p:grpSpPr>
        <a:xfrm>
          <a:off x="0" y="0"/>
          <a:ext cx="0" cy="0"/>
          <a:chOff x="0" y="0"/>
          <a:chExt cx="0" cy="0"/>
        </a:xfrm>
      </p:grpSpPr>
      <p:sp>
        <p:nvSpPr>
          <p:cNvPr id="60" name="Google Shape;60;p11"/>
          <p:cNvSpPr/>
          <p:nvPr/>
        </p:nvSpPr>
        <p:spPr>
          <a:xfrm>
            <a:off x="1224359" y="0"/>
            <a:ext cx="7919641" cy="4688041"/>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sp>
        <p:nvSpPr>
          <p:cNvPr id="61" name="Google Shape;61;p11"/>
          <p:cNvSpPr txBox="1">
            <a:spLocks noGrp="1"/>
          </p:cNvSpPr>
          <p:nvPr>
            <p:ph type="title"/>
          </p:nvPr>
        </p:nvSpPr>
        <p:spPr>
          <a:xfrm>
            <a:off x="2516895" y="1810025"/>
            <a:ext cx="6127651" cy="4794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2" name="Google Shape;62;p11"/>
          <p:cNvCxnSpPr/>
          <p:nvPr/>
        </p:nvCxnSpPr>
        <p:spPr>
          <a:xfrm>
            <a:off x="7974715" y="2596888"/>
            <a:ext cx="609601" cy="0"/>
          </a:xfrm>
          <a:prstGeom prst="straightConnector1">
            <a:avLst/>
          </a:prstGeom>
          <a:noFill/>
          <a:ln w="12700" cap="flat" cmpd="sng">
            <a:solidFill>
              <a:schemeClr val="lt1"/>
            </a:solidFill>
            <a:prstDash val="solid"/>
            <a:round/>
            <a:headEnd type="none" w="sm" len="sm"/>
            <a:tailEnd type="none" w="sm" len="sm"/>
          </a:ln>
        </p:spPr>
      </p:cxnSp>
      <p:pic>
        <p:nvPicPr>
          <p:cNvPr id="63" name="Google Shape;63;p11" descr="Une image contenant texte, équipement électronique, moniteur, intérieur&#10;&#10;Description générée automatiquement"/>
          <p:cNvPicPr preferRelativeResize="0"/>
          <p:nvPr/>
        </p:nvPicPr>
        <p:blipFill rotWithShape="1">
          <a:blip r:embed="rId2">
            <a:alphaModFix/>
          </a:blip>
          <a:srcRect/>
          <a:stretch/>
        </p:blipFill>
        <p:spPr>
          <a:xfrm>
            <a:off x="404398" y="3426531"/>
            <a:ext cx="3924649" cy="1815150"/>
          </a:xfrm>
          <a:prstGeom prst="rect">
            <a:avLst/>
          </a:prstGeom>
          <a:noFill/>
          <a:ln>
            <a:noFill/>
          </a:ln>
        </p:spPr>
      </p:pic>
      <p:sp>
        <p:nvSpPr>
          <p:cNvPr id="64" name="Google Shape;64;p11"/>
          <p:cNvSpPr txBox="1"/>
          <p:nvPr/>
        </p:nvSpPr>
        <p:spPr>
          <a:xfrm>
            <a:off x="4954821" y="4833090"/>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dk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dk1"/>
                </a:solidFill>
                <a:latin typeface="Lato"/>
                <a:ea typeface="Lato"/>
                <a:cs typeface="Lato"/>
                <a:sym typeface="Lato"/>
              </a:rPr>
              <a:t>fr</a:t>
            </a:r>
            <a:endParaRPr/>
          </a:p>
        </p:txBody>
      </p:sp>
      <p:grpSp>
        <p:nvGrpSpPr>
          <p:cNvPr id="65" name="Google Shape;65;p11"/>
          <p:cNvGrpSpPr/>
          <p:nvPr/>
        </p:nvGrpSpPr>
        <p:grpSpPr>
          <a:xfrm>
            <a:off x="6249312" y="4844814"/>
            <a:ext cx="1098183" cy="268376"/>
            <a:chOff x="6351055" y="4259818"/>
            <a:chExt cx="1453357" cy="355174"/>
          </a:xfrm>
        </p:grpSpPr>
        <p:pic>
          <p:nvPicPr>
            <p:cNvPr id="66" name="Google Shape;66;p11"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67" name="Google Shape;67;p11"/>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68" name="Google Shape;68;p11"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69" name="Google Shape;69;p11"/>
            <p:cNvPicPr preferRelativeResize="0"/>
            <p:nvPr/>
          </p:nvPicPr>
          <p:blipFill rotWithShape="1">
            <a:blip r:embed="rId6">
              <a:alphaModFix/>
            </a:blip>
            <a:srcRect/>
            <a:stretch/>
          </p:blipFill>
          <p:spPr>
            <a:xfrm>
              <a:off x="7452328" y="4259819"/>
              <a:ext cx="352084" cy="355172"/>
            </a:xfrm>
            <a:prstGeom prst="rect">
              <a:avLst/>
            </a:prstGeom>
            <a:noFill/>
            <a:ln>
              <a:noFill/>
            </a:ln>
          </p:spPr>
        </p:pic>
      </p:grpSp>
      <p:pic>
        <p:nvPicPr>
          <p:cNvPr id="70" name="Google Shape;70;p11"/>
          <p:cNvPicPr preferRelativeResize="0"/>
          <p:nvPr/>
        </p:nvPicPr>
        <p:blipFill rotWithShape="1">
          <a:blip r:embed="rId7">
            <a:alphaModFix/>
          </a:blip>
          <a:srcRect/>
          <a:stretch/>
        </p:blipFill>
        <p:spPr>
          <a:xfrm>
            <a:off x="887184" y="454377"/>
            <a:ext cx="674349" cy="6744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908926" y="276036"/>
            <a:ext cx="7873692" cy="47940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262626"/>
              </a:buClr>
              <a:buSzPts val="2400"/>
              <a:buFont typeface="Montserrat ExtraBold"/>
              <a:buNone/>
              <a:defRPr sz="2400" b="0" i="0" u="none" strike="noStrike" cap="none">
                <a:solidFill>
                  <a:srgbClr val="262626"/>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spcBef>
                <a:spcPts val="320"/>
              </a:spcBef>
              <a:spcAft>
                <a:spcPts val="0"/>
              </a:spcAft>
              <a:buClr>
                <a:srgbClr val="FF0000"/>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spcBef>
                <a:spcPts val="280"/>
              </a:spcBef>
              <a:spcAft>
                <a:spcPts val="0"/>
              </a:spcAft>
              <a:buClr>
                <a:srgbClr val="262626"/>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11">
            <a:alphaModFix/>
          </a:blip>
          <a:srcRect/>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dk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dk1"/>
                </a:solidFill>
                <a:latin typeface="Lato"/>
                <a:ea typeface="Lato"/>
                <a:cs typeface="Lato"/>
                <a:sym typeface="Lato"/>
              </a:rPr>
              <a:t>fr</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8.xml"/><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timothee.demares@g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2iformation.fr/catalogu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m2iformation.fr/demarche-qualite/" TargetMode="External"/><Relationship Id="rId4" Type="http://schemas.openxmlformats.org/officeDocument/2006/relationships/hyperlink" Target="https://www.m2iformation.fr/numerique-au-femini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ed57810c0_0_3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Validation des acquis au quotidien</a:t>
            </a:r>
            <a:endParaRPr/>
          </a:p>
        </p:txBody>
      </p:sp>
      <p:sp>
        <p:nvSpPr>
          <p:cNvPr id="138" name="Google Shape;138;g2aed57810c0_0_3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Google Forms de demi-journée pour la validation des acquis et l'adaptabilité.</a:t>
            </a:r>
            <a:endParaRPr dirty="0"/>
          </a:p>
          <a:p>
            <a:pPr marL="457200" lvl="0" indent="-342900" algn="l" rtl="0">
              <a:spcBef>
                <a:spcPts val="0"/>
              </a:spcBef>
              <a:spcAft>
                <a:spcPts val="0"/>
              </a:spcAft>
              <a:buSzPts val="1800"/>
              <a:buChar char="●"/>
            </a:pPr>
            <a:r>
              <a:rPr lang="fr-FR" dirty="0"/>
              <a:t>Ici je met le lien vers le google </a:t>
            </a:r>
            <a:r>
              <a:rPr lang="fr-FR" dirty="0" err="1"/>
              <a:t>form</a:t>
            </a:r>
            <a:r>
              <a:rPr lang="fr-FR" dirty="0"/>
              <a:t> préparé la veille de ma formation et je le met aussi sur </a:t>
            </a:r>
            <a:r>
              <a:rPr lang="fr-FR" dirty="0" err="1"/>
              <a:t>slack</a:t>
            </a:r>
            <a:r>
              <a:rPr lang="fr-FR" dirty="0"/>
              <a:t> ou discord.</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C5F79E-B3E8-F724-9AB5-38856B34330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A5CE0C3-632D-64D5-3DAE-409403C8AC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3/3</a:t>
            </a:r>
          </a:p>
        </p:txBody>
      </p:sp>
      <p:pic>
        <p:nvPicPr>
          <p:cNvPr id="4" name="Image 3">
            <a:extLst>
              <a:ext uri="{FF2B5EF4-FFF2-40B4-BE49-F238E27FC236}">
                <a16:creationId xmlns:a16="http://schemas.microsoft.com/office/drawing/2014/main" id="{D6EE1BE4-4B10-89F9-4CE5-4BA3270DAD08}"/>
              </a:ext>
            </a:extLst>
          </p:cNvPr>
          <p:cNvPicPr>
            <a:picLocks noChangeAspect="1"/>
          </p:cNvPicPr>
          <p:nvPr/>
        </p:nvPicPr>
        <p:blipFill>
          <a:blip r:embed="rId3"/>
          <a:stretch>
            <a:fillRect/>
          </a:stretch>
        </p:blipFill>
        <p:spPr>
          <a:xfrm>
            <a:off x="593406" y="790969"/>
            <a:ext cx="2692487" cy="4924032"/>
          </a:xfrm>
          <a:prstGeom prst="rect">
            <a:avLst/>
          </a:prstGeom>
        </p:spPr>
      </p:pic>
      <p:pic>
        <p:nvPicPr>
          <p:cNvPr id="6" name="Image 5">
            <a:extLst>
              <a:ext uri="{FF2B5EF4-FFF2-40B4-BE49-F238E27FC236}">
                <a16:creationId xmlns:a16="http://schemas.microsoft.com/office/drawing/2014/main" id="{EFA188DB-7C54-A9C6-39A3-86C96BF94CDF}"/>
              </a:ext>
            </a:extLst>
          </p:cNvPr>
          <p:cNvPicPr>
            <a:picLocks noChangeAspect="1"/>
          </p:cNvPicPr>
          <p:nvPr/>
        </p:nvPicPr>
        <p:blipFill>
          <a:blip r:embed="rId4"/>
          <a:stretch>
            <a:fillRect/>
          </a:stretch>
        </p:blipFill>
        <p:spPr>
          <a:xfrm>
            <a:off x="3549040" y="1057064"/>
            <a:ext cx="3528268" cy="3973205"/>
          </a:xfrm>
          <a:prstGeom prst="rect">
            <a:avLst/>
          </a:prstGeom>
        </p:spPr>
      </p:pic>
    </p:spTree>
    <p:extLst>
      <p:ext uri="{BB962C8B-B14F-4D97-AF65-F5344CB8AC3E}">
        <p14:creationId xmlns:p14="http://schemas.microsoft.com/office/powerpoint/2010/main" val="10594023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5D65DF1-8D85-F4E2-3EAF-DAF9927AA47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4677563-C73F-119D-3715-52410FF612D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1/3</a:t>
            </a:r>
          </a:p>
        </p:txBody>
      </p:sp>
      <p:sp>
        <p:nvSpPr>
          <p:cNvPr id="229" name="Google Shape;229;g2aed57810c0_0_122">
            <a:extLst>
              <a:ext uri="{FF2B5EF4-FFF2-40B4-BE49-F238E27FC236}">
                <a16:creationId xmlns:a16="http://schemas.microsoft.com/office/drawing/2014/main" id="{A1F233AF-57A5-D024-687F-D646095C301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Comportements interchangeables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la multiplication de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d’algorithmes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Respect du principe Open/</a:t>
            </a:r>
            <a:r>
              <a:rPr lang="fr-FR" sz="1600" dirty="0" err="1">
                <a:solidFill>
                  <a:schemeClr val="bg1">
                    <a:lumMod val="50000"/>
                  </a:schemeClr>
                </a:solidFill>
              </a:rPr>
              <a:t>Closed</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tarifs de transport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Tri de collections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paiements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Compression de fichiers</a:t>
            </a:r>
            <a:endParaRPr lang="fr-FR" dirty="0"/>
          </a:p>
        </p:txBody>
      </p:sp>
      <p:pic>
        <p:nvPicPr>
          <p:cNvPr id="3" name="Image 2">
            <a:extLst>
              <a:ext uri="{FF2B5EF4-FFF2-40B4-BE49-F238E27FC236}">
                <a16:creationId xmlns:a16="http://schemas.microsoft.com/office/drawing/2014/main" id="{619B427B-818C-E247-6E73-26C30D9A0070}"/>
              </a:ext>
            </a:extLst>
          </p:cNvPr>
          <p:cNvPicPr>
            <a:picLocks noChangeAspect="1"/>
          </p:cNvPicPr>
          <p:nvPr/>
        </p:nvPicPr>
        <p:blipFill>
          <a:blip r:embed="rId3"/>
          <a:stretch>
            <a:fillRect/>
          </a:stretch>
        </p:blipFill>
        <p:spPr>
          <a:xfrm>
            <a:off x="3760898" y="2133598"/>
            <a:ext cx="4588034" cy="3065737"/>
          </a:xfrm>
          <a:prstGeom prst="rect">
            <a:avLst/>
          </a:prstGeom>
        </p:spPr>
      </p:pic>
    </p:spTree>
    <p:extLst>
      <p:ext uri="{BB962C8B-B14F-4D97-AF65-F5344CB8AC3E}">
        <p14:creationId xmlns:p14="http://schemas.microsoft.com/office/powerpoint/2010/main" val="42165389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5C29716-D789-65AD-2748-C9A4635BBD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EACB6E0-3B80-C4E8-E726-75CA03AFAEA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2/3</a:t>
            </a:r>
          </a:p>
        </p:txBody>
      </p:sp>
      <p:pic>
        <p:nvPicPr>
          <p:cNvPr id="4" name="Image 3">
            <a:extLst>
              <a:ext uri="{FF2B5EF4-FFF2-40B4-BE49-F238E27FC236}">
                <a16:creationId xmlns:a16="http://schemas.microsoft.com/office/drawing/2014/main" id="{1B4D0484-D187-6C8C-E682-EB919EFD42E1}"/>
              </a:ext>
            </a:extLst>
          </p:cNvPr>
          <p:cNvPicPr>
            <a:picLocks noChangeAspect="1"/>
          </p:cNvPicPr>
          <p:nvPr/>
        </p:nvPicPr>
        <p:blipFill>
          <a:blip r:embed="rId3"/>
          <a:stretch>
            <a:fillRect/>
          </a:stretch>
        </p:blipFill>
        <p:spPr>
          <a:xfrm>
            <a:off x="155876" y="909591"/>
            <a:ext cx="7666501" cy="4227404"/>
          </a:xfrm>
          <a:prstGeom prst="rect">
            <a:avLst/>
          </a:prstGeom>
        </p:spPr>
      </p:pic>
    </p:spTree>
    <p:extLst>
      <p:ext uri="{BB962C8B-B14F-4D97-AF65-F5344CB8AC3E}">
        <p14:creationId xmlns:p14="http://schemas.microsoft.com/office/powerpoint/2010/main" val="4278545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E75061-F44E-00FE-EC3D-BC3F49567FE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4E510D1-5C83-2964-C9B2-C1AA6EC580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3/3</a:t>
            </a:r>
          </a:p>
        </p:txBody>
      </p:sp>
      <p:pic>
        <p:nvPicPr>
          <p:cNvPr id="4" name="Image 3">
            <a:extLst>
              <a:ext uri="{FF2B5EF4-FFF2-40B4-BE49-F238E27FC236}">
                <a16:creationId xmlns:a16="http://schemas.microsoft.com/office/drawing/2014/main" id="{776EB6F2-3281-73ED-3BE7-8C52BAAE4D9B}"/>
              </a:ext>
            </a:extLst>
          </p:cNvPr>
          <p:cNvPicPr>
            <a:picLocks noChangeAspect="1"/>
          </p:cNvPicPr>
          <p:nvPr/>
        </p:nvPicPr>
        <p:blipFill>
          <a:blip r:embed="rId3"/>
          <a:stretch>
            <a:fillRect/>
          </a:stretch>
        </p:blipFill>
        <p:spPr>
          <a:xfrm>
            <a:off x="213152" y="774318"/>
            <a:ext cx="3927667" cy="4664646"/>
          </a:xfrm>
          <a:prstGeom prst="rect">
            <a:avLst/>
          </a:prstGeom>
        </p:spPr>
      </p:pic>
      <p:pic>
        <p:nvPicPr>
          <p:cNvPr id="6" name="Image 5">
            <a:extLst>
              <a:ext uri="{FF2B5EF4-FFF2-40B4-BE49-F238E27FC236}">
                <a16:creationId xmlns:a16="http://schemas.microsoft.com/office/drawing/2014/main" id="{8E7EF6F8-D3C2-DB41-7FDC-D5C419EF71CB}"/>
              </a:ext>
            </a:extLst>
          </p:cNvPr>
          <p:cNvPicPr>
            <a:picLocks noChangeAspect="1"/>
          </p:cNvPicPr>
          <p:nvPr/>
        </p:nvPicPr>
        <p:blipFill>
          <a:blip r:embed="rId4"/>
          <a:stretch>
            <a:fillRect/>
          </a:stretch>
        </p:blipFill>
        <p:spPr>
          <a:xfrm>
            <a:off x="4324517" y="2036956"/>
            <a:ext cx="4518282" cy="1838836"/>
          </a:xfrm>
          <a:prstGeom prst="rect">
            <a:avLst/>
          </a:prstGeom>
        </p:spPr>
      </p:pic>
    </p:spTree>
    <p:extLst>
      <p:ext uri="{BB962C8B-B14F-4D97-AF65-F5344CB8AC3E}">
        <p14:creationId xmlns:p14="http://schemas.microsoft.com/office/powerpoint/2010/main" val="3373902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0576AC6-74C8-E2A8-C39B-E172E5E7FB2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6FF545D-0D47-4652-1B6C-CFED4A352EB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1/3</a:t>
            </a:r>
          </a:p>
        </p:txBody>
      </p:sp>
      <p:sp>
        <p:nvSpPr>
          <p:cNvPr id="229" name="Google Shape;229;g2aed57810c0_0_122">
            <a:extLst>
              <a:ext uri="{FF2B5EF4-FFF2-40B4-BE49-F238E27FC236}">
                <a16:creationId xmlns:a16="http://schemas.microsoft.com/office/drawing/2014/main" id="{B5966181-A0A3-CC8B-0373-CE03A04E288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algorithmes de la structure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Facilitation de l’ajout de nouvelles opération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comportements polymorphes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Analyse syntaxique et traitement des arbres d’expression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différentes métriques sur les structures d’objets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Sérialisation ou </a:t>
            </a:r>
            <a:r>
              <a:rPr lang="fr-FR" sz="1600" dirty="0" err="1">
                <a:solidFill>
                  <a:schemeClr val="bg1">
                    <a:lumMod val="50000"/>
                  </a:schemeClr>
                </a:solidFill>
              </a:rPr>
              <a:t>dé-sérialisation</a:t>
            </a:r>
            <a:r>
              <a:rPr lang="fr-FR" sz="1600" dirty="0">
                <a:solidFill>
                  <a:schemeClr val="bg1">
                    <a:lumMod val="50000"/>
                  </a:schemeClr>
                </a:solidFill>
              </a:rPr>
              <a:t> d’objets complexes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d’opérations complexes sur des structures composites</a:t>
            </a:r>
            <a:endParaRPr lang="fr-FR" dirty="0"/>
          </a:p>
        </p:txBody>
      </p:sp>
      <p:pic>
        <p:nvPicPr>
          <p:cNvPr id="3" name="Image 2">
            <a:extLst>
              <a:ext uri="{FF2B5EF4-FFF2-40B4-BE49-F238E27FC236}">
                <a16:creationId xmlns:a16="http://schemas.microsoft.com/office/drawing/2014/main" id="{C2BDD150-3210-959B-407F-5B23BB7CFB2E}"/>
              </a:ext>
            </a:extLst>
          </p:cNvPr>
          <p:cNvPicPr>
            <a:picLocks noChangeAspect="1"/>
          </p:cNvPicPr>
          <p:nvPr/>
        </p:nvPicPr>
        <p:blipFill>
          <a:blip r:embed="rId3"/>
          <a:stretch>
            <a:fillRect/>
          </a:stretch>
        </p:blipFill>
        <p:spPr>
          <a:xfrm>
            <a:off x="5439753" y="755436"/>
            <a:ext cx="3704247" cy="2579066"/>
          </a:xfrm>
          <a:prstGeom prst="rect">
            <a:avLst/>
          </a:prstGeom>
        </p:spPr>
      </p:pic>
    </p:spTree>
    <p:extLst>
      <p:ext uri="{BB962C8B-B14F-4D97-AF65-F5344CB8AC3E}">
        <p14:creationId xmlns:p14="http://schemas.microsoft.com/office/powerpoint/2010/main" val="13131718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93D64F5-3C86-8498-9A64-3138B48D416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5F66CC6-04A9-0FE0-192A-555F16D438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2/3</a:t>
            </a:r>
          </a:p>
        </p:txBody>
      </p:sp>
      <p:pic>
        <p:nvPicPr>
          <p:cNvPr id="4" name="Image 3">
            <a:extLst>
              <a:ext uri="{FF2B5EF4-FFF2-40B4-BE49-F238E27FC236}">
                <a16:creationId xmlns:a16="http://schemas.microsoft.com/office/drawing/2014/main" id="{5D4B67BE-3865-D673-A41D-F1E61162564B}"/>
              </a:ext>
            </a:extLst>
          </p:cNvPr>
          <p:cNvPicPr>
            <a:picLocks noChangeAspect="1"/>
          </p:cNvPicPr>
          <p:nvPr/>
        </p:nvPicPr>
        <p:blipFill>
          <a:blip r:embed="rId3"/>
          <a:stretch>
            <a:fillRect/>
          </a:stretch>
        </p:blipFill>
        <p:spPr>
          <a:xfrm>
            <a:off x="476966" y="740990"/>
            <a:ext cx="7128166" cy="4974009"/>
          </a:xfrm>
          <a:prstGeom prst="rect">
            <a:avLst/>
          </a:prstGeom>
        </p:spPr>
      </p:pic>
    </p:spTree>
    <p:extLst>
      <p:ext uri="{BB962C8B-B14F-4D97-AF65-F5344CB8AC3E}">
        <p14:creationId xmlns:p14="http://schemas.microsoft.com/office/powerpoint/2010/main" val="5539732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0A7A7CF-286B-08BF-0DCB-360CE440106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FDC3F68-7F28-DC1F-242E-7A864075F7F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3/3</a:t>
            </a:r>
          </a:p>
        </p:txBody>
      </p:sp>
      <p:pic>
        <p:nvPicPr>
          <p:cNvPr id="4" name="Image 3">
            <a:extLst>
              <a:ext uri="{FF2B5EF4-FFF2-40B4-BE49-F238E27FC236}">
                <a16:creationId xmlns:a16="http://schemas.microsoft.com/office/drawing/2014/main" id="{8F1B6BEF-FCCE-BAFB-5FD2-30507D3FE5C0}"/>
              </a:ext>
            </a:extLst>
          </p:cNvPr>
          <p:cNvPicPr>
            <a:picLocks noChangeAspect="1"/>
          </p:cNvPicPr>
          <p:nvPr/>
        </p:nvPicPr>
        <p:blipFill>
          <a:blip r:embed="rId3"/>
          <a:stretch>
            <a:fillRect/>
          </a:stretch>
        </p:blipFill>
        <p:spPr>
          <a:xfrm>
            <a:off x="168012" y="1115121"/>
            <a:ext cx="2308573" cy="3809145"/>
          </a:xfrm>
          <a:prstGeom prst="rect">
            <a:avLst/>
          </a:prstGeom>
        </p:spPr>
      </p:pic>
      <p:pic>
        <p:nvPicPr>
          <p:cNvPr id="6" name="Image 5">
            <a:extLst>
              <a:ext uri="{FF2B5EF4-FFF2-40B4-BE49-F238E27FC236}">
                <a16:creationId xmlns:a16="http://schemas.microsoft.com/office/drawing/2014/main" id="{A9337946-53C1-A906-2785-2FF9CCF2C4F1}"/>
              </a:ext>
            </a:extLst>
          </p:cNvPr>
          <p:cNvPicPr>
            <a:picLocks noChangeAspect="1"/>
          </p:cNvPicPr>
          <p:nvPr/>
        </p:nvPicPr>
        <p:blipFill>
          <a:blip r:embed="rId4"/>
          <a:stretch>
            <a:fillRect/>
          </a:stretch>
        </p:blipFill>
        <p:spPr>
          <a:xfrm>
            <a:off x="2551482" y="755435"/>
            <a:ext cx="3559385" cy="4877677"/>
          </a:xfrm>
          <a:prstGeom prst="rect">
            <a:avLst/>
          </a:prstGeom>
        </p:spPr>
      </p:pic>
      <p:pic>
        <p:nvPicPr>
          <p:cNvPr id="8" name="Image 7">
            <a:extLst>
              <a:ext uri="{FF2B5EF4-FFF2-40B4-BE49-F238E27FC236}">
                <a16:creationId xmlns:a16="http://schemas.microsoft.com/office/drawing/2014/main" id="{0763DC71-0529-5419-9230-6F77839C64BA}"/>
              </a:ext>
            </a:extLst>
          </p:cNvPr>
          <p:cNvPicPr>
            <a:picLocks noChangeAspect="1"/>
          </p:cNvPicPr>
          <p:nvPr/>
        </p:nvPicPr>
        <p:blipFill>
          <a:blip r:embed="rId5"/>
          <a:stretch>
            <a:fillRect/>
          </a:stretch>
        </p:blipFill>
        <p:spPr>
          <a:xfrm>
            <a:off x="6185764" y="1684051"/>
            <a:ext cx="2722757" cy="2240440"/>
          </a:xfrm>
          <a:prstGeom prst="rect">
            <a:avLst/>
          </a:prstGeom>
        </p:spPr>
      </p:pic>
    </p:spTree>
    <p:extLst>
      <p:ext uri="{BB962C8B-B14F-4D97-AF65-F5344CB8AC3E}">
        <p14:creationId xmlns:p14="http://schemas.microsoft.com/office/powerpoint/2010/main" val="560129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650B4927-2CF4-E5FB-826B-52B017985320}"/>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221460D4-F2D1-9314-D3A6-62E8AFDC73D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exercice observer</a:t>
            </a:r>
            <a:endParaRPr dirty="0"/>
          </a:p>
        </p:txBody>
      </p:sp>
      <p:pic>
        <p:nvPicPr>
          <p:cNvPr id="3" name="Image 2">
            <a:extLst>
              <a:ext uri="{FF2B5EF4-FFF2-40B4-BE49-F238E27FC236}">
                <a16:creationId xmlns:a16="http://schemas.microsoft.com/office/drawing/2014/main" id="{5BAF1931-948E-4AAE-413E-FB8A0E845A93}"/>
              </a:ext>
            </a:extLst>
          </p:cNvPr>
          <p:cNvPicPr>
            <a:picLocks noChangeAspect="1"/>
          </p:cNvPicPr>
          <p:nvPr/>
        </p:nvPicPr>
        <p:blipFill>
          <a:blip r:embed="rId3"/>
          <a:stretch>
            <a:fillRect/>
          </a:stretch>
        </p:blipFill>
        <p:spPr>
          <a:xfrm>
            <a:off x="857576" y="1222401"/>
            <a:ext cx="6300760" cy="3661833"/>
          </a:xfrm>
          <a:prstGeom prst="rect">
            <a:avLst/>
          </a:prstGeom>
        </p:spPr>
      </p:pic>
    </p:spTree>
    <p:extLst>
      <p:ext uri="{BB962C8B-B14F-4D97-AF65-F5344CB8AC3E}">
        <p14:creationId xmlns:p14="http://schemas.microsoft.com/office/powerpoint/2010/main" val="1779220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9EFD18A7-D54D-5A5B-E5F1-9BCEB5A70890}"/>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F8DF67AF-1ED3-A001-553D-35839D2AA21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exercice </a:t>
            </a:r>
            <a:r>
              <a:rPr lang="fr-FR" dirty="0" err="1"/>
              <a:t>facade</a:t>
            </a:r>
            <a:endParaRPr dirty="0"/>
          </a:p>
        </p:txBody>
      </p:sp>
      <p:pic>
        <p:nvPicPr>
          <p:cNvPr id="3" name="Image 2">
            <a:extLst>
              <a:ext uri="{FF2B5EF4-FFF2-40B4-BE49-F238E27FC236}">
                <a16:creationId xmlns:a16="http://schemas.microsoft.com/office/drawing/2014/main" id="{212DB08F-8B1C-743C-7867-77CE64B20ED8}"/>
              </a:ext>
            </a:extLst>
          </p:cNvPr>
          <p:cNvPicPr>
            <a:picLocks noChangeAspect="1"/>
          </p:cNvPicPr>
          <p:nvPr/>
        </p:nvPicPr>
        <p:blipFill>
          <a:blip r:embed="rId3"/>
          <a:stretch>
            <a:fillRect/>
          </a:stretch>
        </p:blipFill>
        <p:spPr>
          <a:xfrm>
            <a:off x="182359" y="971643"/>
            <a:ext cx="3995631" cy="2557428"/>
          </a:xfrm>
          <a:prstGeom prst="rect">
            <a:avLst/>
          </a:prstGeom>
        </p:spPr>
      </p:pic>
      <p:pic>
        <p:nvPicPr>
          <p:cNvPr id="6" name="Image 5">
            <a:extLst>
              <a:ext uri="{FF2B5EF4-FFF2-40B4-BE49-F238E27FC236}">
                <a16:creationId xmlns:a16="http://schemas.microsoft.com/office/drawing/2014/main" id="{E03BDBEB-920F-9C23-3675-21F856B752EF}"/>
              </a:ext>
            </a:extLst>
          </p:cNvPr>
          <p:cNvPicPr>
            <a:picLocks noChangeAspect="1"/>
          </p:cNvPicPr>
          <p:nvPr/>
        </p:nvPicPr>
        <p:blipFill>
          <a:blip r:embed="rId4"/>
          <a:stretch>
            <a:fillRect/>
          </a:stretch>
        </p:blipFill>
        <p:spPr>
          <a:xfrm>
            <a:off x="4118517" y="2138804"/>
            <a:ext cx="4664809" cy="2258890"/>
          </a:xfrm>
          <a:prstGeom prst="rect">
            <a:avLst/>
          </a:prstGeom>
        </p:spPr>
      </p:pic>
    </p:spTree>
    <p:extLst>
      <p:ext uri="{BB962C8B-B14F-4D97-AF65-F5344CB8AC3E}">
        <p14:creationId xmlns:p14="http://schemas.microsoft.com/office/powerpoint/2010/main" val="1893140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132E646-881A-DAE5-0002-84C414DC927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1148179-59F6-BEE6-BF72-C611E191E2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DD570F57-3E30-7B4F-B3F7-13A1874A1CE1}"/>
              </a:ext>
            </a:extLst>
          </p:cNvPr>
          <p:cNvSpPr txBox="1">
            <a:spLocks noGrp="1"/>
          </p:cNvSpPr>
          <p:nvPr>
            <p:ph type="body" idx="1"/>
          </p:nvPr>
        </p:nvSpPr>
        <p:spPr>
          <a:xfrm>
            <a:off x="304412" y="946598"/>
            <a:ext cx="8535300" cy="4492366"/>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Chain of </a:t>
            </a:r>
            <a:r>
              <a:rPr lang="fr-FR" sz="1400" dirty="0" err="1">
                <a:latin typeface="Calibri" panose="020F0502020204030204" pitchFamily="34" charset="0"/>
                <a:cs typeface="Calibri" panose="020F0502020204030204" pitchFamily="34" charset="0"/>
              </a:rPr>
              <a:t>Responsibility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Délégation des responsabilités.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Command</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Encapsulation d'actions.</a:t>
            </a: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Iterator</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Parcours de collections.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Mediator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Communication centralisée.</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Memento</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Sauvegarde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Observer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Notification automatique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State</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Comportement dynamique.</a:t>
            </a:r>
            <a:endParaRPr lang="fr-FR" sz="1400" dirty="0">
              <a:solidFill>
                <a:schemeClr val="bg1">
                  <a:lumMod val="50000"/>
                </a:schemeClr>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Strategy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Algorithmes interchangeables.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Visitor </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Opérations externes.</a:t>
            </a:r>
          </a:p>
        </p:txBody>
      </p:sp>
    </p:spTree>
    <p:extLst>
      <p:ext uri="{BB962C8B-B14F-4D97-AF65-F5344CB8AC3E}">
        <p14:creationId xmlns:p14="http://schemas.microsoft.com/office/powerpoint/2010/main" val="335921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aed57810c0_0_229"/>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Table des matières</a:t>
            </a:r>
            <a:endParaRPr/>
          </a:p>
        </p:txBody>
      </p:sp>
      <p:sp>
        <p:nvSpPr>
          <p:cNvPr id="152" name="Google Shape;152;g2aed57810c0_0_229"/>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Chapitre 1 : Présentation générale</a:t>
            </a:r>
          </a:p>
          <a:p>
            <a:pPr marL="457200" lvl="0" indent="-342900" algn="l" rtl="0">
              <a:spcBef>
                <a:spcPts val="36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2 : Patterns de construction d’objets (créateur)</a:t>
            </a:r>
          </a:p>
          <a:p>
            <a:pPr marL="114300" lvl="0" indent="0" algn="l" rtl="0">
              <a:spcBef>
                <a:spcPts val="0"/>
              </a:spcBef>
              <a:spcAft>
                <a:spcPts val="0"/>
              </a:spcAft>
              <a:buSzPts val="1800"/>
            </a:pPr>
            <a:endParaRPr lang="fr-FR" dirty="0"/>
          </a:p>
          <a:p>
            <a:pPr marL="457200" lvl="0" indent="-342900" algn="l" rtl="0">
              <a:spcBef>
                <a:spcPts val="0"/>
              </a:spcBef>
              <a:spcAft>
                <a:spcPts val="0"/>
              </a:spcAft>
              <a:buSzPts val="1800"/>
              <a:buChar char="●"/>
            </a:pPr>
            <a:r>
              <a:rPr lang="fr-FR" dirty="0"/>
              <a:t>Chapitre 3 : Les anti-patterns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4 : Patterns de structuration (structuraux)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5 : Patterns comportementaux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6 : Patterns d’architecture</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7 : Démarche d’utilisation</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8 : Apport de l’IA Générative pour la création de 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Examen (en option)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48093F5-488F-7F5D-A7AF-282E828EA0EF}"/>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D79BC312-ACD6-9606-4E62-56A321D4D9C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5 : Patterns Comportementaux</a:t>
            </a:r>
            <a:endParaRPr dirty="0"/>
          </a:p>
        </p:txBody>
      </p:sp>
      <p:sp>
        <p:nvSpPr>
          <p:cNvPr id="312" name="Google Shape;312;g2aed57810c0_0_204">
            <a:extLst>
              <a:ext uri="{FF2B5EF4-FFF2-40B4-BE49-F238E27FC236}">
                <a16:creationId xmlns:a16="http://schemas.microsoft.com/office/drawing/2014/main" id="{FE692064-0928-BD06-0DBC-D6B011486D4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5 : Patterns Comportementaux”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170447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CDF756C-CF4E-A930-5FFA-60943D54C52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5A512BAE-DE4C-84AA-0977-88D80B37CDE8}"/>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6 : Patterns d’architecture</a:t>
            </a:r>
            <a:endParaRPr dirty="0"/>
          </a:p>
        </p:txBody>
      </p:sp>
    </p:spTree>
    <p:extLst>
      <p:ext uri="{BB962C8B-B14F-4D97-AF65-F5344CB8AC3E}">
        <p14:creationId xmlns:p14="http://schemas.microsoft.com/office/powerpoint/2010/main" val="1749757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57655486-8901-BD66-4F97-A3F3F4F83C4D}"/>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1802F9D-FE7B-57EA-1A68-47F974930AF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MVC, MVP et MVVM ( 1/4 )</a:t>
            </a:r>
            <a:endParaRPr dirty="0"/>
          </a:p>
        </p:txBody>
      </p:sp>
      <p:sp>
        <p:nvSpPr>
          <p:cNvPr id="277" name="Google Shape;277;g2aed57810c0_0_174">
            <a:extLst>
              <a:ext uri="{FF2B5EF4-FFF2-40B4-BE49-F238E27FC236}">
                <a16:creationId xmlns:a16="http://schemas.microsoft.com/office/drawing/2014/main" id="{094A8CE4-E9FF-1FD7-8468-3DBEE29B412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MVC : Model </a:t>
            </a:r>
            <a:r>
              <a:rPr lang="fr-FR" dirty="0" err="1"/>
              <a:t>View</a:t>
            </a:r>
            <a:r>
              <a:rPr lang="fr-FR" dirty="0"/>
              <a:t> Controller</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MVP : Model </a:t>
            </a:r>
            <a:r>
              <a:rPr lang="fr-FR" dirty="0" err="1"/>
              <a:t>View</a:t>
            </a:r>
            <a:r>
              <a:rPr lang="fr-FR" dirty="0"/>
              <a:t> </a:t>
            </a:r>
            <a:r>
              <a:rPr lang="fr-FR" dirty="0" err="1"/>
              <a:t>Presenter</a:t>
            </a:r>
            <a:endParaRPr lang="fr-FR" dirty="0"/>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MVVM : Model </a:t>
            </a:r>
            <a:r>
              <a:rPr lang="fr-FR" dirty="0" err="1"/>
              <a:t>View</a:t>
            </a:r>
            <a:r>
              <a:rPr lang="fr-FR" dirty="0"/>
              <a:t> </a:t>
            </a:r>
            <a:r>
              <a:rPr lang="fr-FR" dirty="0" err="1"/>
              <a:t>ViewModel</a:t>
            </a: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037472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EF37DB-67D0-EAAC-4793-9C80E4D0C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C560261-8CDF-677C-2BC7-D438E2FC8A4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( 2/4 )</a:t>
            </a:r>
          </a:p>
        </p:txBody>
      </p:sp>
      <p:sp>
        <p:nvSpPr>
          <p:cNvPr id="229" name="Google Shape;229;g2aed57810c0_0_122">
            <a:extLst>
              <a:ext uri="{FF2B5EF4-FFF2-40B4-BE49-F238E27FC236}">
                <a16:creationId xmlns:a16="http://schemas.microsoft.com/office/drawing/2014/main" id="{D7761F2D-B109-E838-F93C-C794A9BC35E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responsabilités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améliorée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 facilitée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Web et Desktop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mobiles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Projets qui nécessitent une UI évolutive</a:t>
            </a:r>
            <a:endParaRPr lang="fr-FR" dirty="0"/>
          </a:p>
        </p:txBody>
      </p:sp>
    </p:spTree>
    <p:extLst>
      <p:ext uri="{BB962C8B-B14F-4D97-AF65-F5344CB8AC3E}">
        <p14:creationId xmlns:p14="http://schemas.microsoft.com/office/powerpoint/2010/main" val="826144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5BB427F-4C90-A915-7DD4-67AD67943A9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508B2A6-44C5-5C6E-678C-5CC5D19630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( 3/4 )</a:t>
            </a:r>
          </a:p>
        </p:txBody>
      </p:sp>
      <p:pic>
        <p:nvPicPr>
          <p:cNvPr id="4" name="Image 3">
            <a:extLst>
              <a:ext uri="{FF2B5EF4-FFF2-40B4-BE49-F238E27FC236}">
                <a16:creationId xmlns:a16="http://schemas.microsoft.com/office/drawing/2014/main" id="{62CB76B6-14B0-3034-B907-1CA2AAEBF437}"/>
              </a:ext>
            </a:extLst>
          </p:cNvPr>
          <p:cNvPicPr>
            <a:picLocks noChangeAspect="1"/>
          </p:cNvPicPr>
          <p:nvPr/>
        </p:nvPicPr>
        <p:blipFill>
          <a:blip r:embed="rId3"/>
          <a:stretch>
            <a:fillRect/>
          </a:stretch>
        </p:blipFill>
        <p:spPr>
          <a:xfrm>
            <a:off x="185971" y="1490838"/>
            <a:ext cx="4446496" cy="2649467"/>
          </a:xfrm>
          <a:prstGeom prst="rect">
            <a:avLst/>
          </a:prstGeom>
        </p:spPr>
      </p:pic>
      <p:pic>
        <p:nvPicPr>
          <p:cNvPr id="6" name="Image 5">
            <a:extLst>
              <a:ext uri="{FF2B5EF4-FFF2-40B4-BE49-F238E27FC236}">
                <a16:creationId xmlns:a16="http://schemas.microsoft.com/office/drawing/2014/main" id="{CCAD03A6-51EB-2094-36FD-8A61E6437360}"/>
              </a:ext>
            </a:extLst>
          </p:cNvPr>
          <p:cNvPicPr>
            <a:picLocks noChangeAspect="1"/>
          </p:cNvPicPr>
          <p:nvPr/>
        </p:nvPicPr>
        <p:blipFill>
          <a:blip r:embed="rId4"/>
          <a:stretch>
            <a:fillRect/>
          </a:stretch>
        </p:blipFill>
        <p:spPr>
          <a:xfrm>
            <a:off x="4803017" y="1490838"/>
            <a:ext cx="4155012" cy="2649466"/>
          </a:xfrm>
          <a:prstGeom prst="rect">
            <a:avLst/>
          </a:prstGeom>
        </p:spPr>
      </p:pic>
    </p:spTree>
    <p:extLst>
      <p:ext uri="{BB962C8B-B14F-4D97-AF65-F5344CB8AC3E}">
        <p14:creationId xmlns:p14="http://schemas.microsoft.com/office/powerpoint/2010/main" val="9664107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0ED62EE-4641-6D42-F708-B45269308DE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22235A5-1339-F16E-4DAF-864D0D138E2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( 4/4 )</a:t>
            </a:r>
          </a:p>
        </p:txBody>
      </p:sp>
      <p:pic>
        <p:nvPicPr>
          <p:cNvPr id="3" name="Image 2">
            <a:extLst>
              <a:ext uri="{FF2B5EF4-FFF2-40B4-BE49-F238E27FC236}">
                <a16:creationId xmlns:a16="http://schemas.microsoft.com/office/drawing/2014/main" id="{2FC56CAF-7C47-40CC-291C-0390D01D3E16}"/>
              </a:ext>
            </a:extLst>
          </p:cNvPr>
          <p:cNvPicPr>
            <a:picLocks noChangeAspect="1"/>
          </p:cNvPicPr>
          <p:nvPr/>
        </p:nvPicPr>
        <p:blipFill>
          <a:blip r:embed="rId3"/>
          <a:stretch>
            <a:fillRect/>
          </a:stretch>
        </p:blipFill>
        <p:spPr>
          <a:xfrm>
            <a:off x="76317" y="1356482"/>
            <a:ext cx="2802825" cy="2011187"/>
          </a:xfrm>
          <a:prstGeom prst="rect">
            <a:avLst/>
          </a:prstGeom>
        </p:spPr>
      </p:pic>
      <p:pic>
        <p:nvPicPr>
          <p:cNvPr id="7" name="Image 6">
            <a:extLst>
              <a:ext uri="{FF2B5EF4-FFF2-40B4-BE49-F238E27FC236}">
                <a16:creationId xmlns:a16="http://schemas.microsoft.com/office/drawing/2014/main" id="{AEA5F738-71A2-A6C7-DD0C-95B8D91AA719}"/>
              </a:ext>
            </a:extLst>
          </p:cNvPr>
          <p:cNvPicPr>
            <a:picLocks noChangeAspect="1"/>
          </p:cNvPicPr>
          <p:nvPr/>
        </p:nvPicPr>
        <p:blipFill>
          <a:blip r:embed="rId4"/>
          <a:stretch>
            <a:fillRect/>
          </a:stretch>
        </p:blipFill>
        <p:spPr>
          <a:xfrm>
            <a:off x="2929060" y="1662477"/>
            <a:ext cx="3285879" cy="1526772"/>
          </a:xfrm>
          <a:prstGeom prst="rect">
            <a:avLst/>
          </a:prstGeom>
        </p:spPr>
      </p:pic>
      <p:pic>
        <p:nvPicPr>
          <p:cNvPr id="9" name="Image 8">
            <a:extLst>
              <a:ext uri="{FF2B5EF4-FFF2-40B4-BE49-F238E27FC236}">
                <a16:creationId xmlns:a16="http://schemas.microsoft.com/office/drawing/2014/main" id="{50242500-D48D-CB0A-E5EA-33490F56F28E}"/>
              </a:ext>
            </a:extLst>
          </p:cNvPr>
          <p:cNvPicPr>
            <a:picLocks noChangeAspect="1"/>
          </p:cNvPicPr>
          <p:nvPr/>
        </p:nvPicPr>
        <p:blipFill>
          <a:blip r:embed="rId5"/>
          <a:stretch>
            <a:fillRect/>
          </a:stretch>
        </p:blipFill>
        <p:spPr>
          <a:xfrm>
            <a:off x="6342397" y="1369916"/>
            <a:ext cx="2801603" cy="2287452"/>
          </a:xfrm>
          <a:prstGeom prst="rect">
            <a:avLst/>
          </a:prstGeom>
        </p:spPr>
      </p:pic>
      <p:sp>
        <p:nvSpPr>
          <p:cNvPr id="10" name="ZoneTexte 9">
            <a:extLst>
              <a:ext uri="{FF2B5EF4-FFF2-40B4-BE49-F238E27FC236}">
                <a16:creationId xmlns:a16="http://schemas.microsoft.com/office/drawing/2014/main" id="{61C6C230-EBD1-0233-806B-CA9E2DC870B0}"/>
              </a:ext>
            </a:extLst>
          </p:cNvPr>
          <p:cNvSpPr txBox="1"/>
          <p:nvPr/>
        </p:nvSpPr>
        <p:spPr>
          <a:xfrm>
            <a:off x="1141739" y="1048705"/>
            <a:ext cx="671979" cy="307777"/>
          </a:xfrm>
          <a:prstGeom prst="rect">
            <a:avLst/>
          </a:prstGeom>
          <a:noFill/>
        </p:spPr>
        <p:txBody>
          <a:bodyPr wrap="none" rtlCol="0">
            <a:spAutoFit/>
          </a:bodyPr>
          <a:lstStyle/>
          <a:p>
            <a:r>
              <a:rPr lang="fr-FR" dirty="0"/>
              <a:t>Model</a:t>
            </a:r>
          </a:p>
        </p:txBody>
      </p:sp>
      <p:sp>
        <p:nvSpPr>
          <p:cNvPr id="11" name="ZoneTexte 10">
            <a:extLst>
              <a:ext uri="{FF2B5EF4-FFF2-40B4-BE49-F238E27FC236}">
                <a16:creationId xmlns:a16="http://schemas.microsoft.com/office/drawing/2014/main" id="{847F4185-1D47-4DAE-26C6-69E162C9C169}"/>
              </a:ext>
            </a:extLst>
          </p:cNvPr>
          <p:cNvSpPr txBox="1"/>
          <p:nvPr/>
        </p:nvSpPr>
        <p:spPr>
          <a:xfrm>
            <a:off x="4236009" y="1246004"/>
            <a:ext cx="574196" cy="307777"/>
          </a:xfrm>
          <a:prstGeom prst="rect">
            <a:avLst/>
          </a:prstGeom>
          <a:noFill/>
        </p:spPr>
        <p:txBody>
          <a:bodyPr wrap="none" rtlCol="0">
            <a:spAutoFit/>
          </a:bodyPr>
          <a:lstStyle/>
          <a:p>
            <a:r>
              <a:rPr lang="fr-FR" dirty="0" err="1"/>
              <a:t>View</a:t>
            </a:r>
            <a:endParaRPr lang="fr-FR" dirty="0"/>
          </a:p>
        </p:txBody>
      </p:sp>
      <p:sp>
        <p:nvSpPr>
          <p:cNvPr id="12" name="ZoneTexte 11">
            <a:extLst>
              <a:ext uri="{FF2B5EF4-FFF2-40B4-BE49-F238E27FC236}">
                <a16:creationId xmlns:a16="http://schemas.microsoft.com/office/drawing/2014/main" id="{F325A8D2-4A6F-7774-5998-728566B2AC3A}"/>
              </a:ext>
            </a:extLst>
          </p:cNvPr>
          <p:cNvSpPr txBox="1"/>
          <p:nvPr/>
        </p:nvSpPr>
        <p:spPr>
          <a:xfrm>
            <a:off x="7407208" y="1078986"/>
            <a:ext cx="960519" cy="307777"/>
          </a:xfrm>
          <a:prstGeom prst="rect">
            <a:avLst/>
          </a:prstGeom>
          <a:noFill/>
        </p:spPr>
        <p:txBody>
          <a:bodyPr wrap="none" rtlCol="0">
            <a:spAutoFit/>
          </a:bodyPr>
          <a:lstStyle/>
          <a:p>
            <a:r>
              <a:rPr lang="fr-FR" dirty="0"/>
              <a:t>Controller</a:t>
            </a:r>
          </a:p>
        </p:txBody>
      </p:sp>
    </p:spTree>
    <p:extLst>
      <p:ext uri="{BB962C8B-B14F-4D97-AF65-F5344CB8AC3E}">
        <p14:creationId xmlns:p14="http://schemas.microsoft.com/office/powerpoint/2010/main" val="32597307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96E9ABE-C4A4-BB7C-DB54-B59999FFF31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A040A48-F55B-2AA4-2264-D64F6EC12E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DAO et DTO ( 1/4 )</a:t>
            </a:r>
            <a:endParaRPr dirty="0"/>
          </a:p>
        </p:txBody>
      </p:sp>
      <p:sp>
        <p:nvSpPr>
          <p:cNvPr id="277" name="Google Shape;277;g2aed57810c0_0_174">
            <a:extLst>
              <a:ext uri="{FF2B5EF4-FFF2-40B4-BE49-F238E27FC236}">
                <a16:creationId xmlns:a16="http://schemas.microsoft.com/office/drawing/2014/main" id="{9AB4AC26-C3B6-A99A-3E73-3506213C3F2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DAO : Data Access Objet</a:t>
            </a:r>
          </a:p>
          <a:p>
            <a:pPr marL="742950" lvl="1" indent="-285750">
              <a:spcBef>
                <a:spcPts val="360"/>
              </a:spcBef>
              <a:buFont typeface="Arial" panose="020B0604020202020204" pitchFamily="34" charset="0"/>
              <a:buChar char="•"/>
            </a:pPr>
            <a:r>
              <a:rPr lang="fr-FR" dirty="0"/>
              <a:t>But -&gt; Accès isolé aux données.</a:t>
            </a:r>
          </a:p>
          <a:p>
            <a:pPr marL="742950" lvl="1" indent="-285750">
              <a:spcBef>
                <a:spcPts val="360"/>
              </a:spcBef>
              <a:buFont typeface="Arial" panose="020B0604020202020204" pitchFamily="34" charset="0"/>
              <a:buChar char="•"/>
            </a:pPr>
            <a:r>
              <a:rPr lang="fr-FR" dirty="0"/>
              <a:t>Abstraction -&gt; Séparation logique</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DTO : Data Transfer Objet</a:t>
            </a:r>
          </a:p>
          <a:p>
            <a:pPr marL="742950" lvl="1" indent="-285750">
              <a:spcBef>
                <a:spcPts val="360"/>
              </a:spcBef>
              <a:buFont typeface="Arial" panose="020B0604020202020204" pitchFamily="34" charset="0"/>
              <a:buChar char="•"/>
            </a:pPr>
            <a:r>
              <a:rPr lang="fr-FR" dirty="0"/>
              <a:t>But -&gt; Transfert de données.</a:t>
            </a:r>
          </a:p>
          <a:p>
            <a:pPr marL="742950" lvl="1" indent="-285750">
              <a:spcBef>
                <a:spcPts val="360"/>
              </a:spcBef>
              <a:buFont typeface="Arial" panose="020B0604020202020204" pitchFamily="34" charset="0"/>
              <a:buChar char="•"/>
            </a:pPr>
            <a:r>
              <a:rPr lang="fr-FR" dirty="0"/>
              <a:t>Optimisation : Minimisation des appels.</a:t>
            </a:r>
            <a:endParaRPr dirty="0"/>
          </a:p>
        </p:txBody>
      </p:sp>
    </p:spTree>
    <p:extLst>
      <p:ext uri="{BB962C8B-B14F-4D97-AF65-F5344CB8AC3E}">
        <p14:creationId xmlns:p14="http://schemas.microsoft.com/office/powerpoint/2010/main" val="42022009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2EB8A91-8777-E39E-1255-9F08FAA5054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ECCB6CA-A430-142D-867F-D93B5B7A57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( 2/4 )</a:t>
            </a:r>
          </a:p>
        </p:txBody>
      </p:sp>
      <p:sp>
        <p:nvSpPr>
          <p:cNvPr id="229" name="Google Shape;229;g2aed57810c0_0_122">
            <a:extLst>
              <a:ext uri="{FF2B5EF4-FFF2-40B4-BE49-F238E27FC236}">
                <a16:creationId xmlns:a16="http://schemas.microsoft.com/office/drawing/2014/main" id="{5C115D6C-CE5A-4406-65AF-485B22D466C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Cohérence des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performances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multicouches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Interopérabilité des systèmes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Répartition des responsabilités</a:t>
            </a:r>
            <a:endParaRPr lang="fr-FR" dirty="0"/>
          </a:p>
        </p:txBody>
      </p:sp>
    </p:spTree>
    <p:extLst>
      <p:ext uri="{BB962C8B-B14F-4D97-AF65-F5344CB8AC3E}">
        <p14:creationId xmlns:p14="http://schemas.microsoft.com/office/powerpoint/2010/main" val="18247165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D6548-77EB-F760-F3B7-1969DDE0D66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BE9735-C6F6-AE5F-8D05-97AFF8286E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( 3/4 )</a:t>
            </a:r>
          </a:p>
        </p:txBody>
      </p:sp>
      <p:pic>
        <p:nvPicPr>
          <p:cNvPr id="3" name="Image 2">
            <a:extLst>
              <a:ext uri="{FF2B5EF4-FFF2-40B4-BE49-F238E27FC236}">
                <a16:creationId xmlns:a16="http://schemas.microsoft.com/office/drawing/2014/main" id="{776FB0CB-DAF1-7D35-6BA3-EAFF7DBB2476}"/>
              </a:ext>
            </a:extLst>
          </p:cNvPr>
          <p:cNvPicPr>
            <a:picLocks noChangeAspect="1"/>
          </p:cNvPicPr>
          <p:nvPr/>
        </p:nvPicPr>
        <p:blipFill>
          <a:blip r:embed="rId3"/>
          <a:stretch>
            <a:fillRect/>
          </a:stretch>
        </p:blipFill>
        <p:spPr>
          <a:xfrm>
            <a:off x="1421780" y="1362075"/>
            <a:ext cx="5943600" cy="2990850"/>
          </a:xfrm>
          <a:prstGeom prst="rect">
            <a:avLst/>
          </a:prstGeom>
        </p:spPr>
      </p:pic>
    </p:spTree>
    <p:extLst>
      <p:ext uri="{BB962C8B-B14F-4D97-AF65-F5344CB8AC3E}">
        <p14:creationId xmlns:p14="http://schemas.microsoft.com/office/powerpoint/2010/main" val="4088985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6584AB-D087-F9EE-38A7-560AB05E610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0E4FDA-037A-D0BB-EA26-BA870C97BBBB}"/>
              </a:ext>
            </a:extLst>
          </p:cNvPr>
          <p:cNvSpPr txBox="1">
            <a:spLocks noGrp="1"/>
          </p:cNvSpPr>
          <p:nvPr>
            <p:ph type="title"/>
          </p:nvPr>
        </p:nvSpPr>
        <p:spPr>
          <a:xfrm>
            <a:off x="900013" y="277996"/>
            <a:ext cx="7928400" cy="479400"/>
          </a:xfrm>
          <a:prstGeom prst="rect">
            <a:avLst/>
          </a:prstGeom>
        </p:spPr>
        <p:txBody>
          <a:bodyPr spcFirstLastPara="1" wrap="square" lIns="91425" tIns="45700" rIns="91425" bIns="45700" anchor="ctr" anchorCtr="0">
            <a:normAutofit/>
          </a:bodyPr>
          <a:lstStyle/>
          <a:p>
            <a:r>
              <a:rPr lang="fr-FR" dirty="0"/>
              <a:t>Architecture : DAO et DTO ( 4/4 )</a:t>
            </a:r>
          </a:p>
        </p:txBody>
      </p:sp>
      <p:pic>
        <p:nvPicPr>
          <p:cNvPr id="4" name="Image 3">
            <a:extLst>
              <a:ext uri="{FF2B5EF4-FFF2-40B4-BE49-F238E27FC236}">
                <a16:creationId xmlns:a16="http://schemas.microsoft.com/office/drawing/2014/main" id="{F18C7787-96C1-70F7-4BAB-AA10B3817100}"/>
              </a:ext>
            </a:extLst>
          </p:cNvPr>
          <p:cNvPicPr>
            <a:picLocks noChangeAspect="1"/>
          </p:cNvPicPr>
          <p:nvPr/>
        </p:nvPicPr>
        <p:blipFill>
          <a:blip r:embed="rId3"/>
          <a:stretch>
            <a:fillRect/>
          </a:stretch>
        </p:blipFill>
        <p:spPr>
          <a:xfrm>
            <a:off x="515979" y="925654"/>
            <a:ext cx="3978586" cy="4503234"/>
          </a:xfrm>
          <a:prstGeom prst="rect">
            <a:avLst/>
          </a:prstGeom>
        </p:spPr>
      </p:pic>
      <p:pic>
        <p:nvPicPr>
          <p:cNvPr id="6" name="Image 5">
            <a:extLst>
              <a:ext uri="{FF2B5EF4-FFF2-40B4-BE49-F238E27FC236}">
                <a16:creationId xmlns:a16="http://schemas.microsoft.com/office/drawing/2014/main" id="{B8E5A36A-EF51-DB5C-A096-CF89022AEA3D}"/>
              </a:ext>
            </a:extLst>
          </p:cNvPr>
          <p:cNvPicPr>
            <a:picLocks noChangeAspect="1"/>
          </p:cNvPicPr>
          <p:nvPr/>
        </p:nvPicPr>
        <p:blipFill>
          <a:blip r:embed="rId4"/>
          <a:stretch>
            <a:fillRect/>
          </a:stretch>
        </p:blipFill>
        <p:spPr>
          <a:xfrm>
            <a:off x="4649437" y="1471961"/>
            <a:ext cx="3546319" cy="3471747"/>
          </a:xfrm>
          <a:prstGeom prst="rect">
            <a:avLst/>
          </a:prstGeom>
        </p:spPr>
      </p:pic>
    </p:spTree>
    <p:extLst>
      <p:ext uri="{BB962C8B-B14F-4D97-AF65-F5344CB8AC3E}">
        <p14:creationId xmlns:p14="http://schemas.microsoft.com/office/powerpoint/2010/main" val="144493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ed57810c0_0_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de début de formation</a:t>
            </a:r>
            <a:endParaRPr/>
          </a:p>
        </p:txBody>
      </p:sp>
      <p:sp>
        <p:nvSpPr>
          <p:cNvPr id="159" name="Google Shape;159;g2aed57810c0_0_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0201" algn="l" rtl="0">
              <a:spcBef>
                <a:spcPts val="360"/>
              </a:spcBef>
              <a:spcAft>
                <a:spcPts val="0"/>
              </a:spcAft>
              <a:buSzPct val="100000"/>
              <a:buChar char="●"/>
            </a:pPr>
            <a:r>
              <a:rPr lang="fr-FR" sz="1900" dirty="0"/>
              <a:t>Retour de début de formation à M2I</a:t>
            </a:r>
            <a:endParaRPr sz="1900" dirty="0"/>
          </a:p>
          <a:p>
            <a:pPr marL="457200" lvl="0" indent="-340201" algn="l" rtl="0">
              <a:spcBef>
                <a:spcPts val="0"/>
              </a:spcBef>
              <a:spcAft>
                <a:spcPts val="0"/>
              </a:spcAft>
              <a:buSzPct val="100000"/>
              <a:buChar char="●"/>
            </a:pPr>
            <a:r>
              <a:rPr lang="fr-FR" sz="1900" u="sng" dirty="0">
                <a:solidFill>
                  <a:schemeClr val="hlink"/>
                </a:solidFill>
                <a:hlinkClick r:id="rId3"/>
              </a:rPr>
              <a:t>contact@2aiconcept.com</a:t>
            </a:r>
            <a:r>
              <a:rPr lang="fr-FR" sz="1900" dirty="0"/>
              <a:t> en copie</a:t>
            </a:r>
            <a:endParaRPr sz="1900" dirty="0"/>
          </a:p>
          <a:p>
            <a:pPr marL="457200" lvl="0" indent="-340201" algn="l" rtl="0">
              <a:spcBef>
                <a:spcPts val="0"/>
              </a:spcBef>
              <a:spcAft>
                <a:spcPts val="0"/>
              </a:spcAft>
              <a:buSzPct val="100000"/>
              <a:buChar char="●"/>
            </a:pPr>
            <a:r>
              <a:rPr lang="fr-FR" sz="1900" dirty="0"/>
              <a:t>Au plus tard à 10h30 le premier jour de la formation.</a:t>
            </a:r>
            <a:endParaRPr sz="1900"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A mettre dans votre email : </a:t>
            </a:r>
            <a:endParaRPr sz="1682" i="1" dirty="0">
              <a:solidFill>
                <a:schemeClr val="bg1">
                  <a:lumMod val="75000"/>
                </a:schemeClr>
              </a:solidFill>
            </a:endParaRPr>
          </a:p>
          <a:p>
            <a:pPr marL="457200" lvl="0" indent="-327417" algn="l" rtl="0">
              <a:spcBef>
                <a:spcPts val="360"/>
              </a:spcBef>
              <a:spcAft>
                <a:spcPts val="0"/>
              </a:spcAft>
              <a:buSzPct val="100000"/>
              <a:buChar char="●"/>
            </a:pPr>
            <a:r>
              <a:rPr lang="fr-FR" sz="1682" i="1" dirty="0">
                <a:solidFill>
                  <a:schemeClr val="bg1">
                    <a:lumMod val="75000"/>
                  </a:schemeClr>
                </a:solidFill>
              </a:rPr>
              <a:t>Si tout le monde est présent et si tout le monde a les prérequis (email à envoyer même si tout le monde est présent et a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Numéro de session.</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absents (si absents)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personnes qui n’ont pas les prérequis ou qui ont plus que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Tout problème détecté avant la pause qui risque de nuire au bon déroulement de la formation.</a:t>
            </a:r>
            <a:endParaRPr sz="1682" i="1" dirty="0">
              <a:solidFill>
                <a:schemeClr val="bg1">
                  <a:lumMod val="75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F59170F-3FC0-D18E-B4AD-498EAF43DC59}"/>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ADDA6506-E8F9-88EA-8FF0-3381063BCB8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injection de dépendance ( 1/3 )</a:t>
            </a:r>
            <a:endParaRPr dirty="0"/>
          </a:p>
        </p:txBody>
      </p:sp>
      <p:sp>
        <p:nvSpPr>
          <p:cNvPr id="277" name="Google Shape;277;g2aed57810c0_0_174">
            <a:extLst>
              <a:ext uri="{FF2B5EF4-FFF2-40B4-BE49-F238E27FC236}">
                <a16:creationId xmlns:a16="http://schemas.microsoft.com/office/drawing/2014/main" id="{0E8B2F12-64C1-C155-1A1C-FD72DF0C088E}"/>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Séparation de la création et de l’utilisation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Inverser le contrôle de l’instanciation des dépendances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Réduire le couplage et augmenter la testabilité</a:t>
            </a:r>
          </a:p>
        </p:txBody>
      </p:sp>
    </p:spTree>
    <p:extLst>
      <p:ext uri="{BB962C8B-B14F-4D97-AF65-F5344CB8AC3E}">
        <p14:creationId xmlns:p14="http://schemas.microsoft.com/office/powerpoint/2010/main" val="2662397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AA044C8-E56B-2D34-5CFF-CC287504AB6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23690D-B3C1-CFF8-E541-FEF4C4F8076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( 2/3 )</a:t>
            </a:r>
          </a:p>
        </p:txBody>
      </p:sp>
      <p:sp>
        <p:nvSpPr>
          <p:cNvPr id="229" name="Google Shape;229;g2aed57810c0_0_122">
            <a:extLst>
              <a:ext uri="{FF2B5EF4-FFF2-40B4-BE49-F238E27FC236}">
                <a16:creationId xmlns:a16="http://schemas.microsoft.com/office/drawing/2014/main" id="{6DF08B38-AF2A-2B6E-E8BC-46AD834F8A4B}"/>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à grandes échelle</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Frameworks</a:t>
            </a:r>
            <a:r>
              <a:rPr lang="fr-FR" sz="1600" dirty="0">
                <a:solidFill>
                  <a:schemeClr val="bg1">
                    <a:lumMod val="50000"/>
                  </a:schemeClr>
                </a:solidFill>
              </a:rPr>
              <a:t> et containers </a:t>
            </a:r>
            <a:r>
              <a:rPr lang="fr-FR" sz="1600" dirty="0" err="1">
                <a:solidFill>
                  <a:schemeClr val="bg1">
                    <a:lumMod val="50000"/>
                  </a:schemeClr>
                </a:solidFill>
              </a:rPr>
              <a:t>IoC</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modulaires</a:t>
            </a:r>
            <a:endParaRPr lang="fr-FR" dirty="0"/>
          </a:p>
        </p:txBody>
      </p:sp>
    </p:spTree>
    <p:extLst>
      <p:ext uri="{BB962C8B-B14F-4D97-AF65-F5344CB8AC3E}">
        <p14:creationId xmlns:p14="http://schemas.microsoft.com/office/powerpoint/2010/main" val="17286450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DD5CDF6A-FA8F-C675-751F-3D87A39CF2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69A1DB2-BD57-0084-DE84-045CD05E0CB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( 3/3 )</a:t>
            </a:r>
          </a:p>
        </p:txBody>
      </p:sp>
      <p:pic>
        <p:nvPicPr>
          <p:cNvPr id="4" name="Image 3">
            <a:extLst>
              <a:ext uri="{FF2B5EF4-FFF2-40B4-BE49-F238E27FC236}">
                <a16:creationId xmlns:a16="http://schemas.microsoft.com/office/drawing/2014/main" id="{59149ED2-8E09-A764-2D9A-96EFBFED9456}"/>
              </a:ext>
            </a:extLst>
          </p:cNvPr>
          <p:cNvPicPr>
            <a:picLocks noChangeAspect="1"/>
          </p:cNvPicPr>
          <p:nvPr/>
        </p:nvPicPr>
        <p:blipFill>
          <a:blip r:embed="rId3"/>
          <a:stretch>
            <a:fillRect/>
          </a:stretch>
        </p:blipFill>
        <p:spPr>
          <a:xfrm>
            <a:off x="-1" y="919942"/>
            <a:ext cx="4906537" cy="4187317"/>
          </a:xfrm>
          <a:prstGeom prst="rect">
            <a:avLst/>
          </a:prstGeom>
        </p:spPr>
      </p:pic>
      <p:pic>
        <p:nvPicPr>
          <p:cNvPr id="6" name="Image 5">
            <a:extLst>
              <a:ext uri="{FF2B5EF4-FFF2-40B4-BE49-F238E27FC236}">
                <a16:creationId xmlns:a16="http://schemas.microsoft.com/office/drawing/2014/main" id="{657D1D65-EC50-D47A-9DC5-1AA9A1C29EC2}"/>
              </a:ext>
            </a:extLst>
          </p:cNvPr>
          <p:cNvPicPr>
            <a:picLocks noChangeAspect="1"/>
          </p:cNvPicPr>
          <p:nvPr/>
        </p:nvPicPr>
        <p:blipFill>
          <a:blip r:embed="rId4"/>
          <a:stretch>
            <a:fillRect/>
          </a:stretch>
        </p:blipFill>
        <p:spPr>
          <a:xfrm>
            <a:off x="5080573" y="2007220"/>
            <a:ext cx="3877574" cy="1871297"/>
          </a:xfrm>
          <a:prstGeom prst="rect">
            <a:avLst/>
          </a:prstGeom>
        </p:spPr>
      </p:pic>
    </p:spTree>
    <p:extLst>
      <p:ext uri="{BB962C8B-B14F-4D97-AF65-F5344CB8AC3E}">
        <p14:creationId xmlns:p14="http://schemas.microsoft.com/office/powerpoint/2010/main" val="9715432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5DFF818-EBC5-138F-6BDF-597CF704BA1F}"/>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6815F19-D3FF-5C6E-00AF-DB7DFCA511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MVC</a:t>
            </a:r>
            <a:endParaRPr dirty="0"/>
          </a:p>
        </p:txBody>
      </p:sp>
      <p:pic>
        <p:nvPicPr>
          <p:cNvPr id="4" name="Image 3">
            <a:extLst>
              <a:ext uri="{FF2B5EF4-FFF2-40B4-BE49-F238E27FC236}">
                <a16:creationId xmlns:a16="http://schemas.microsoft.com/office/drawing/2014/main" id="{FE1AE6CC-6321-D0B7-B5E3-6B26B130C3CC}"/>
              </a:ext>
            </a:extLst>
          </p:cNvPr>
          <p:cNvPicPr>
            <a:picLocks noChangeAspect="1"/>
          </p:cNvPicPr>
          <p:nvPr/>
        </p:nvPicPr>
        <p:blipFill>
          <a:blip r:embed="rId3"/>
          <a:stretch>
            <a:fillRect/>
          </a:stretch>
        </p:blipFill>
        <p:spPr>
          <a:xfrm>
            <a:off x="684944" y="827552"/>
            <a:ext cx="7268589" cy="4410691"/>
          </a:xfrm>
          <a:prstGeom prst="rect">
            <a:avLst/>
          </a:prstGeom>
        </p:spPr>
      </p:pic>
    </p:spTree>
    <p:extLst>
      <p:ext uri="{BB962C8B-B14F-4D97-AF65-F5344CB8AC3E}">
        <p14:creationId xmlns:p14="http://schemas.microsoft.com/office/powerpoint/2010/main" val="11632808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F10FA1D-B0F1-5C10-C8FA-DEDA80B8F164}"/>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A4A60D02-F68D-2B2F-9DF8-81C6E546D23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injection</a:t>
            </a:r>
            <a:endParaRPr dirty="0"/>
          </a:p>
        </p:txBody>
      </p:sp>
      <p:pic>
        <p:nvPicPr>
          <p:cNvPr id="4" name="Image 3">
            <a:extLst>
              <a:ext uri="{FF2B5EF4-FFF2-40B4-BE49-F238E27FC236}">
                <a16:creationId xmlns:a16="http://schemas.microsoft.com/office/drawing/2014/main" id="{6AC345C0-6BFC-CAD3-43D5-A60CACADAAA0}"/>
              </a:ext>
            </a:extLst>
          </p:cNvPr>
          <p:cNvPicPr>
            <a:picLocks noChangeAspect="1"/>
          </p:cNvPicPr>
          <p:nvPr/>
        </p:nvPicPr>
        <p:blipFill>
          <a:blip r:embed="rId3"/>
          <a:stretch>
            <a:fillRect/>
          </a:stretch>
        </p:blipFill>
        <p:spPr>
          <a:xfrm>
            <a:off x="0" y="697277"/>
            <a:ext cx="7278029" cy="1592659"/>
          </a:xfrm>
          <a:prstGeom prst="rect">
            <a:avLst/>
          </a:prstGeom>
        </p:spPr>
      </p:pic>
      <p:pic>
        <p:nvPicPr>
          <p:cNvPr id="8" name="Image 7">
            <a:extLst>
              <a:ext uri="{FF2B5EF4-FFF2-40B4-BE49-F238E27FC236}">
                <a16:creationId xmlns:a16="http://schemas.microsoft.com/office/drawing/2014/main" id="{1E11271A-E766-0650-5D41-06C3A06446F1}"/>
              </a:ext>
            </a:extLst>
          </p:cNvPr>
          <p:cNvPicPr>
            <a:picLocks noChangeAspect="1"/>
          </p:cNvPicPr>
          <p:nvPr/>
        </p:nvPicPr>
        <p:blipFill>
          <a:blip r:embed="rId4"/>
          <a:stretch>
            <a:fillRect/>
          </a:stretch>
        </p:blipFill>
        <p:spPr>
          <a:xfrm>
            <a:off x="1590663" y="2289936"/>
            <a:ext cx="4639152" cy="3327526"/>
          </a:xfrm>
          <a:prstGeom prst="rect">
            <a:avLst/>
          </a:prstGeom>
        </p:spPr>
      </p:pic>
    </p:spTree>
    <p:extLst>
      <p:ext uri="{BB962C8B-B14F-4D97-AF65-F5344CB8AC3E}">
        <p14:creationId xmlns:p14="http://schemas.microsoft.com/office/powerpoint/2010/main" val="9859710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D31D76AF-D73B-3154-32F0-AD9B3E0D79A7}"/>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CE8261D-A875-09B4-8EBA-E302BB42C50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Fonctions : ce qu’il faut retenir</a:t>
            </a:r>
            <a:endParaRPr dirty="0"/>
          </a:p>
        </p:txBody>
      </p:sp>
      <p:sp>
        <p:nvSpPr>
          <p:cNvPr id="291" name="Google Shape;291;g2aed57810c0_0_186">
            <a:extLst>
              <a:ext uri="{FF2B5EF4-FFF2-40B4-BE49-F238E27FC236}">
                <a16:creationId xmlns:a16="http://schemas.microsoft.com/office/drawing/2014/main" id="{C6549F0D-959D-956D-FECB-2409F80784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Lister un résumé des notions importantes à retenir sur ce chapitre.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3258752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E1F390DD-584B-7D06-D03E-577637E41243}"/>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D617DF00-2E0C-ABAB-1143-352BA18505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7225A6EA-67FC-9E90-A1AD-80F76DE5A6F4}"/>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Comprendre le contexte d'application </a:t>
            </a:r>
          </a:p>
          <a:p>
            <a:endParaRPr lang="fr-FR" dirty="0"/>
          </a:p>
          <a:p>
            <a:pPr marL="514350" indent="-285750">
              <a:buFont typeface="Arial" panose="020B0604020202020204" pitchFamily="34" charset="0"/>
              <a:buChar char="•"/>
            </a:pPr>
            <a:r>
              <a:rPr lang="fr-FR" dirty="0"/>
              <a:t>Favoriser la modularité et la flexibilité</a:t>
            </a:r>
            <a:endParaRPr dirty="0"/>
          </a:p>
        </p:txBody>
      </p:sp>
    </p:spTree>
    <p:extLst>
      <p:ext uri="{BB962C8B-B14F-4D97-AF65-F5344CB8AC3E}">
        <p14:creationId xmlns:p14="http://schemas.microsoft.com/office/powerpoint/2010/main" val="3386010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B3D19DE5-1569-CB47-E4CD-3095277D0BE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640A3635-87F4-0232-7C4B-72DDF78379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6 : Architecture</a:t>
            </a:r>
            <a:endParaRPr dirty="0"/>
          </a:p>
        </p:txBody>
      </p:sp>
      <p:sp>
        <p:nvSpPr>
          <p:cNvPr id="312" name="Google Shape;312;g2aed57810c0_0_204">
            <a:extLst>
              <a:ext uri="{FF2B5EF4-FFF2-40B4-BE49-F238E27FC236}">
                <a16:creationId xmlns:a16="http://schemas.microsoft.com/office/drawing/2014/main" id="{873DD872-91F5-85A1-38E1-8F3EED821CA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6 : Architecture”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197164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DC127AB-7B7B-87E9-6946-2E1F5CB8C425}"/>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3C8D883B-C1DF-9B17-D0F6-D29AED1634C6}"/>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7 : Démarche d’utilisation</a:t>
            </a:r>
            <a:endParaRPr dirty="0"/>
          </a:p>
        </p:txBody>
      </p:sp>
    </p:spTree>
    <p:extLst>
      <p:ext uri="{BB962C8B-B14F-4D97-AF65-F5344CB8AC3E}">
        <p14:creationId xmlns:p14="http://schemas.microsoft.com/office/powerpoint/2010/main" val="3143579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A3A5CF97-4A67-00AC-6BA4-7708F6A1160E}"/>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E3CA0FD-0F54-E624-826B-47760CD984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Choix des patterns</a:t>
            </a:r>
            <a:endParaRPr dirty="0"/>
          </a:p>
        </p:txBody>
      </p:sp>
      <p:sp>
        <p:nvSpPr>
          <p:cNvPr id="277" name="Google Shape;277;g2aed57810c0_0_174">
            <a:extLst>
              <a:ext uri="{FF2B5EF4-FFF2-40B4-BE49-F238E27FC236}">
                <a16:creationId xmlns:a16="http://schemas.microsoft.com/office/drawing/2014/main" id="{6F002DFB-6C13-9690-496D-E9B4DCC47AA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Analyse des Besoins</a:t>
            </a:r>
          </a:p>
          <a:p>
            <a:pPr marL="685800" lvl="1" indent="0">
              <a:buNone/>
            </a:pPr>
            <a:r>
              <a:rPr lang="fr-FR" dirty="0">
                <a:solidFill>
                  <a:schemeClr val="bg1">
                    <a:lumMod val="50000"/>
                  </a:schemeClr>
                </a:solidFill>
              </a:rPr>
              <a:t>-&gt; Identifiez les problèmes ou les besoins spécifiques de votre projet avant de sélectionner un pattern</a:t>
            </a:r>
            <a:r>
              <a:rPr lang="fr-FR" dirty="0"/>
              <a:t>.</a:t>
            </a:r>
          </a:p>
          <a:p>
            <a:pPr marL="685800" lvl="1" indent="0">
              <a:buNone/>
            </a:pPr>
            <a:endParaRPr lang="fr-FR" dirty="0"/>
          </a:p>
          <a:p>
            <a:pPr marL="514350" indent="-285750">
              <a:buFont typeface="Arial" panose="020B0604020202020204" pitchFamily="34" charset="0"/>
              <a:buChar char="•"/>
            </a:pPr>
            <a:r>
              <a:rPr lang="fr-FR" dirty="0"/>
              <a:t>Compatibilité et Adaptation</a:t>
            </a:r>
          </a:p>
          <a:p>
            <a:pPr marL="685800" lvl="1" indent="0">
              <a:buNone/>
            </a:pPr>
            <a:r>
              <a:rPr lang="fr-FR" dirty="0">
                <a:solidFill>
                  <a:schemeClr val="bg1">
                    <a:lumMod val="50000"/>
                  </a:schemeClr>
                </a:solidFill>
              </a:rPr>
              <a:t>-&gt; Assurez-vous que le pattern choisi est adapté à l'architecture et aux contraintes techniques du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Simplicité et Efficacité</a:t>
            </a:r>
          </a:p>
          <a:p>
            <a:pPr marL="685800" lvl="1" indent="0">
              <a:buNone/>
            </a:pPr>
            <a:r>
              <a:rPr lang="fr-FR" dirty="0">
                <a:solidFill>
                  <a:schemeClr val="bg1">
                    <a:lumMod val="50000"/>
                  </a:schemeClr>
                </a:solidFill>
              </a:rPr>
              <a:t>-&gt; Privilégiez des patterns simples mais efficaces qui améliorent la lisibilité et la maintenance du code.</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58014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ed57810c0_0_153"/>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1 : Présentation générale</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86FD5BC-F119-943E-4B99-3A5FE6921DB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6170B05-BE13-1A44-04D6-1417A716EE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Outils de conception</a:t>
            </a:r>
            <a:endParaRPr dirty="0"/>
          </a:p>
        </p:txBody>
      </p:sp>
      <p:sp>
        <p:nvSpPr>
          <p:cNvPr id="277" name="Google Shape;277;g2aed57810c0_0_174">
            <a:extLst>
              <a:ext uri="{FF2B5EF4-FFF2-40B4-BE49-F238E27FC236}">
                <a16:creationId xmlns:a16="http://schemas.microsoft.com/office/drawing/2014/main" id="{1C29099E-10DD-84AA-7EF3-4707C627F0D7}"/>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Les outils de conception facilitent l'application des design patterns en automatisant certaines tâches.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Ils offrent des fonctionnalités comme la modélisation graphique, la génération de code, et l'analyse des dépendances.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Exemples courants : UML, Visual </a:t>
            </a:r>
            <a:r>
              <a:rPr lang="fr-FR" dirty="0" err="1"/>
              <a:t>Paradigm</a:t>
            </a:r>
            <a:r>
              <a:rPr lang="fr-FR" dirty="0"/>
              <a:t>, et Enterprise Architect.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8448523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798CF07C-35E7-E1BC-5B56-2FE618586364}"/>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B156C477-3AA7-B587-6791-336A849388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Métriques</a:t>
            </a:r>
          </a:p>
        </p:txBody>
      </p:sp>
      <p:sp>
        <p:nvSpPr>
          <p:cNvPr id="277" name="Google Shape;277;g2aed57810c0_0_174">
            <a:extLst>
              <a:ext uri="{FF2B5EF4-FFF2-40B4-BE49-F238E27FC236}">
                <a16:creationId xmlns:a16="http://schemas.microsoft.com/office/drawing/2014/main" id="{9848533C-9798-E175-0E13-E0725DD8A8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Évaluation des Patterns</a:t>
            </a:r>
          </a:p>
          <a:p>
            <a:pPr marL="685800" lvl="1" indent="0">
              <a:buNone/>
            </a:pPr>
            <a:r>
              <a:rPr lang="fr-FR" dirty="0">
                <a:solidFill>
                  <a:schemeClr val="bg1">
                    <a:lumMod val="50000"/>
                  </a:schemeClr>
                </a:solidFill>
              </a:rPr>
              <a:t>-&gt; Les métriques aident à évaluer l'impact des design patterns sur la qualité du code.</a:t>
            </a:r>
          </a:p>
          <a:p>
            <a:endParaRPr lang="fr-FR" dirty="0"/>
          </a:p>
          <a:p>
            <a:pPr marL="514350" indent="-285750">
              <a:buFont typeface="Arial" panose="020B0604020202020204" pitchFamily="34" charset="0"/>
              <a:buChar char="•"/>
            </a:pPr>
            <a:r>
              <a:rPr lang="fr-FR" dirty="0"/>
              <a:t>Types de Métriques</a:t>
            </a:r>
          </a:p>
          <a:p>
            <a:pPr marL="685800" lvl="1" indent="0">
              <a:buNone/>
            </a:pPr>
            <a:r>
              <a:rPr lang="fr-FR" dirty="0">
                <a:solidFill>
                  <a:schemeClr val="bg1">
                    <a:lumMod val="50000"/>
                  </a:schemeClr>
                </a:solidFill>
              </a:rPr>
              <a:t>-&gt; Utilisez des métriques telles que la complexité cyclomatique, le couplage et la cohésion pour analyser la conception.</a:t>
            </a:r>
          </a:p>
          <a:p>
            <a:endParaRPr lang="fr-FR" dirty="0"/>
          </a:p>
          <a:p>
            <a:pPr marL="514350" indent="-285750">
              <a:buFont typeface="Arial" panose="020B0604020202020204" pitchFamily="34" charset="0"/>
              <a:buChar char="•"/>
            </a:pPr>
            <a:r>
              <a:rPr lang="fr-FR" dirty="0"/>
              <a:t>Optimisation Continue</a:t>
            </a:r>
          </a:p>
          <a:p>
            <a:pPr marL="685800" lvl="1" indent="0">
              <a:buNone/>
            </a:pPr>
            <a:r>
              <a:rPr lang="fr-FR" dirty="0">
                <a:solidFill>
                  <a:schemeClr val="bg1">
                    <a:lumMod val="50000"/>
                  </a:schemeClr>
                </a:solidFill>
              </a:rPr>
              <a:t>-&gt; Les métriques permettent un suivi régulier, facilitant le </a:t>
            </a:r>
            <a:r>
              <a:rPr lang="fr-FR" dirty="0" err="1">
                <a:solidFill>
                  <a:schemeClr val="bg1">
                    <a:lumMod val="50000"/>
                  </a:schemeClr>
                </a:solidFill>
              </a:rPr>
              <a:t>refactoring</a:t>
            </a:r>
            <a:r>
              <a:rPr lang="fr-FR" dirty="0">
                <a:solidFill>
                  <a:schemeClr val="bg1">
                    <a:lumMod val="50000"/>
                  </a:schemeClr>
                </a:solidFill>
              </a:rPr>
              <a:t> et l'amélioration du design.</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2371075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39DC24C7-BA94-2966-49E2-FEE70BC8493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9887B03-69C2-B5A6-1DAE-C49C4934C0E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err="1"/>
              <a:t>Refactoring</a:t>
            </a:r>
            <a:endParaRPr lang="fr-FR" dirty="0"/>
          </a:p>
        </p:txBody>
      </p:sp>
      <p:sp>
        <p:nvSpPr>
          <p:cNvPr id="277" name="Google Shape;277;g2aed57810c0_0_174">
            <a:extLst>
              <a:ext uri="{FF2B5EF4-FFF2-40B4-BE49-F238E27FC236}">
                <a16:creationId xmlns:a16="http://schemas.microsoft.com/office/drawing/2014/main" id="{BAF4607A-B857-6BF9-EFC4-02BAE995827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 </a:t>
            </a:r>
            <a:r>
              <a:rPr lang="fr-FR" dirty="0" err="1"/>
              <a:t>refactoring</a:t>
            </a:r>
            <a:r>
              <a:rPr lang="fr-FR" dirty="0"/>
              <a:t> améliore le design d'un code existant sans changer son comportement externe.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Les patterns peuvent guider le </a:t>
            </a:r>
            <a:r>
              <a:rPr lang="fr-FR" dirty="0" err="1"/>
              <a:t>refactoring</a:t>
            </a:r>
            <a:r>
              <a:rPr lang="fr-FR" dirty="0"/>
              <a:t> pour rendre le code plus modulable et compréhensible.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Identifier les « code </a:t>
            </a:r>
            <a:r>
              <a:rPr lang="fr-FR" dirty="0" err="1"/>
              <a:t>smell</a:t>
            </a:r>
            <a:r>
              <a:rPr lang="fr-FR" dirty="0"/>
              <a:t>" pour savoir quand et où appliquer le </a:t>
            </a:r>
            <a:r>
              <a:rPr lang="fr-FR" dirty="0" err="1"/>
              <a:t>refactoring</a:t>
            </a:r>
            <a:r>
              <a:rPr lang="fr-FR" dirty="0"/>
              <a: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6764235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1077F00-818E-1530-EAA8-FD2CC9C16DD4}"/>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7D45C820-EFB9-0CDF-2246-B83AD1A86A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Démarche d’utilisation : ce qu’il faut retenir</a:t>
            </a:r>
            <a:endParaRPr dirty="0"/>
          </a:p>
        </p:txBody>
      </p:sp>
      <p:sp>
        <p:nvSpPr>
          <p:cNvPr id="291" name="Google Shape;291;g2aed57810c0_0_186">
            <a:extLst>
              <a:ext uri="{FF2B5EF4-FFF2-40B4-BE49-F238E27FC236}">
                <a16:creationId xmlns:a16="http://schemas.microsoft.com/office/drawing/2014/main" id="{3B0F7A73-4C58-6705-F5F6-632C9155E91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Choix des patterns</a:t>
            </a:r>
          </a:p>
          <a:p>
            <a:pPr marL="685800" lvl="1" indent="0">
              <a:buNone/>
            </a:pPr>
            <a:r>
              <a:rPr lang="fr-FR" dirty="0">
                <a:solidFill>
                  <a:schemeClr val="bg1">
                    <a:lumMod val="50000"/>
                  </a:schemeClr>
                </a:solidFill>
              </a:rPr>
              <a:t>-&gt; Adaptez le choix des design patterns en fonction des besoins spécifiques du projet et des contraintes identifiées.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Outils de conception</a:t>
            </a:r>
          </a:p>
          <a:p>
            <a:pPr marL="685800" lvl="1" indent="0">
              <a:buNone/>
            </a:pPr>
            <a:r>
              <a:rPr lang="fr-FR" dirty="0">
                <a:solidFill>
                  <a:schemeClr val="bg1">
                    <a:lumMod val="50000"/>
                  </a:schemeClr>
                </a:solidFill>
              </a:rPr>
              <a:t>-&gt; Utilisez des outils adaptés pour modéliser et implémenter efficacement les design patterns choisis.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Métriques</a:t>
            </a:r>
          </a:p>
          <a:p>
            <a:pPr marL="685800" lvl="1" indent="0">
              <a:buNone/>
            </a:pPr>
            <a:r>
              <a:rPr lang="fr-FR" dirty="0">
                <a:solidFill>
                  <a:schemeClr val="bg1">
                    <a:lumMod val="50000"/>
                  </a:schemeClr>
                </a:solidFill>
              </a:rPr>
              <a:t>-&gt; Évaluez l'impact des design patterns via des métriques pour garantir l'amélioration de la qualité du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err="1"/>
              <a:t>Refactoring</a:t>
            </a:r>
            <a:endParaRPr lang="fr-FR" dirty="0"/>
          </a:p>
          <a:p>
            <a:pPr marL="685800" lvl="1" indent="0">
              <a:buNone/>
            </a:pPr>
            <a:r>
              <a:rPr lang="fr-FR" dirty="0">
                <a:solidFill>
                  <a:schemeClr val="bg1">
                    <a:lumMod val="50000"/>
                  </a:schemeClr>
                </a:solidFill>
              </a:rPr>
              <a:t>-&gt; Intégrez le </a:t>
            </a:r>
            <a:r>
              <a:rPr lang="fr-FR" dirty="0" err="1">
                <a:solidFill>
                  <a:schemeClr val="bg1">
                    <a:lumMod val="50000"/>
                  </a:schemeClr>
                </a:solidFill>
              </a:rPr>
              <a:t>refactoring</a:t>
            </a:r>
            <a:r>
              <a:rPr lang="fr-FR" dirty="0">
                <a:solidFill>
                  <a:schemeClr val="bg1">
                    <a:lumMod val="50000"/>
                  </a:schemeClr>
                </a:solidFill>
              </a:rPr>
              <a:t> de manière proactive pour maintenir la lisibilité et la flexibilité du code.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974578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5BA7B88E-B4AF-7DDC-D880-7C9B4D515E10}"/>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E3534A72-46E9-EAEC-E432-28276AFB215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7 : Démarche d’utilisation </a:t>
            </a:r>
            <a:endParaRPr dirty="0"/>
          </a:p>
        </p:txBody>
      </p:sp>
      <p:sp>
        <p:nvSpPr>
          <p:cNvPr id="312" name="Google Shape;312;g2aed57810c0_0_204">
            <a:extLst>
              <a:ext uri="{FF2B5EF4-FFF2-40B4-BE49-F238E27FC236}">
                <a16:creationId xmlns:a16="http://schemas.microsoft.com/office/drawing/2014/main" id="{67E5EE5D-ACA6-1C0F-9292-4734B10763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7 : Démarche d’utilisation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0367286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C3CE7E2-D645-85B7-14E6-9BE1808DAC27}"/>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6F82F8CF-7023-4BB1-1B36-95058F5E5BAB}"/>
              </a:ext>
            </a:extLst>
          </p:cNvPr>
          <p:cNvSpPr txBox="1">
            <a:spLocks noGrp="1"/>
          </p:cNvSpPr>
          <p:nvPr>
            <p:ph type="title"/>
          </p:nvPr>
        </p:nvSpPr>
        <p:spPr>
          <a:xfrm>
            <a:off x="1267452" y="2072449"/>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8 : Apport de l’IA générative pour la création de patterns</a:t>
            </a:r>
            <a:endParaRPr dirty="0"/>
          </a:p>
        </p:txBody>
      </p:sp>
    </p:spTree>
    <p:extLst>
      <p:ext uri="{BB962C8B-B14F-4D97-AF65-F5344CB8AC3E}">
        <p14:creationId xmlns:p14="http://schemas.microsoft.com/office/powerpoint/2010/main" val="3380069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C3B1F938-AEB8-5951-3DB9-639E0237463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22F7DCF5-8EE9-D144-35C6-4577E8C26B8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 Intro : Génération de patterns avec un outil IA</a:t>
            </a:r>
            <a:endParaRPr dirty="0"/>
          </a:p>
        </p:txBody>
      </p:sp>
      <p:sp>
        <p:nvSpPr>
          <p:cNvPr id="277" name="Google Shape;277;g2aed57810c0_0_174">
            <a:extLst>
              <a:ext uri="{FF2B5EF4-FFF2-40B4-BE49-F238E27FC236}">
                <a16:creationId xmlns:a16="http://schemas.microsoft.com/office/drawing/2014/main" id="{BAA98CA7-D1EF-FB90-E0B8-4C14C2A8DF5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Qu'est-ce que l'IA Générative ?</a:t>
            </a:r>
          </a:p>
          <a:p>
            <a:pPr marL="685800" lvl="1" indent="0">
              <a:buNone/>
            </a:pPr>
            <a:r>
              <a:rPr lang="fr-FR" dirty="0">
                <a:solidFill>
                  <a:schemeClr val="bg1">
                    <a:lumMod val="50000"/>
                  </a:schemeClr>
                </a:solidFill>
              </a:rPr>
              <a:t>-&gt; L'IA générative crée du contenu comme du texte, du code et des images à partir de modèles pré-entraînés.</a:t>
            </a:r>
          </a:p>
          <a:p>
            <a:endParaRPr lang="fr-FR" dirty="0"/>
          </a:p>
          <a:p>
            <a:pPr marL="514350" indent="-285750">
              <a:buFont typeface="Arial" panose="020B0604020202020204" pitchFamily="34" charset="0"/>
              <a:buChar char="•"/>
            </a:pPr>
            <a:r>
              <a:rPr lang="fr-FR" dirty="0"/>
              <a:t>Utilisation de </a:t>
            </a:r>
            <a:r>
              <a:rPr lang="fr-FR" dirty="0" err="1"/>
              <a:t>ChatGPT</a:t>
            </a:r>
            <a:endParaRPr lang="fr-FR" dirty="0"/>
          </a:p>
          <a:p>
            <a:pPr marL="685800" lvl="1" indent="0">
              <a:buNone/>
            </a:pPr>
            <a:r>
              <a:rPr lang="fr-FR" dirty="0">
                <a:solidFill>
                  <a:schemeClr val="bg1">
                    <a:lumMod val="50000"/>
                  </a:schemeClr>
                </a:solidFill>
              </a:rPr>
              <a:t>-&gt; </a:t>
            </a:r>
            <a:r>
              <a:rPr lang="fr-FR" dirty="0" err="1">
                <a:solidFill>
                  <a:schemeClr val="bg1">
                    <a:lumMod val="50000"/>
                  </a:schemeClr>
                </a:solidFill>
              </a:rPr>
              <a:t>ChatGPT</a:t>
            </a:r>
            <a:r>
              <a:rPr lang="fr-FR" dirty="0">
                <a:solidFill>
                  <a:schemeClr val="bg1">
                    <a:lumMod val="50000"/>
                  </a:schemeClr>
                </a:solidFill>
              </a:rPr>
              <a:t> génère des solutions de code et des design patterns en fonction de requêtes spécifiques.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Capacités</a:t>
            </a:r>
          </a:p>
          <a:p>
            <a:pPr marL="685800" lvl="1" indent="0">
              <a:buNone/>
            </a:pPr>
            <a:r>
              <a:rPr lang="fr-FR" dirty="0">
                <a:solidFill>
                  <a:schemeClr val="bg1">
                    <a:lumMod val="50000"/>
                  </a:schemeClr>
                </a:solidFill>
              </a:rPr>
              <a:t>-&gt; Comprend le contexte et adapte ses réponses pour résoudre des problèmes concrets.</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5432824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6E412879-DF8D-9931-A69C-DCADF25861A8}"/>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E86F348-F566-C7AB-7134-45245CE555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1 : Génération de patterns avec un outil IA</a:t>
            </a:r>
            <a:endParaRPr dirty="0"/>
          </a:p>
        </p:txBody>
      </p:sp>
      <p:sp>
        <p:nvSpPr>
          <p:cNvPr id="277" name="Google Shape;277;g2aed57810c0_0_174">
            <a:extLst>
              <a:ext uri="{FF2B5EF4-FFF2-40B4-BE49-F238E27FC236}">
                <a16:creationId xmlns:a16="http://schemas.microsoft.com/office/drawing/2014/main" id="{22FCB931-84DB-BF4E-2A9D-DB9366606B48}"/>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singleton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076C5454-18CF-5557-E975-F8AEC3444DE6}"/>
              </a:ext>
            </a:extLst>
          </p:cNvPr>
          <p:cNvPicPr>
            <a:picLocks noChangeAspect="1"/>
          </p:cNvPicPr>
          <p:nvPr/>
        </p:nvPicPr>
        <p:blipFill>
          <a:blip r:embed="rId3"/>
          <a:stretch>
            <a:fillRect/>
          </a:stretch>
        </p:blipFill>
        <p:spPr>
          <a:xfrm>
            <a:off x="1915933" y="1526250"/>
            <a:ext cx="4031383" cy="3980594"/>
          </a:xfrm>
          <a:prstGeom prst="rect">
            <a:avLst/>
          </a:prstGeom>
        </p:spPr>
      </p:pic>
    </p:spTree>
    <p:extLst>
      <p:ext uri="{BB962C8B-B14F-4D97-AF65-F5344CB8AC3E}">
        <p14:creationId xmlns:p14="http://schemas.microsoft.com/office/powerpoint/2010/main" val="38933812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89791C4-F218-1845-0EF1-1C041DF32ED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5C8FB10-8A86-A073-5C70-CD68E039A40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2 : Génération de patterns avec un outil IA</a:t>
            </a:r>
            <a:endParaRPr dirty="0"/>
          </a:p>
        </p:txBody>
      </p:sp>
      <p:sp>
        <p:nvSpPr>
          <p:cNvPr id="277" name="Google Shape;277;g2aed57810c0_0_174">
            <a:extLst>
              <a:ext uri="{FF2B5EF4-FFF2-40B4-BE49-F238E27FC236}">
                <a16:creationId xmlns:a16="http://schemas.microsoft.com/office/drawing/2014/main" id="{2CAB3710-D0C6-3093-4B26-F62AB400318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a:t>
            </a:r>
            <a:r>
              <a:rPr lang="fr-FR" dirty="0" err="1"/>
              <a:t>factory</a:t>
            </a:r>
            <a:r>
              <a:rPr lang="fr-FR" dirty="0"/>
              <a:t> pattern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6949065B-F546-36E0-CD7C-03C707ABC9E0}"/>
              </a:ext>
            </a:extLst>
          </p:cNvPr>
          <p:cNvPicPr>
            <a:picLocks noChangeAspect="1"/>
          </p:cNvPicPr>
          <p:nvPr/>
        </p:nvPicPr>
        <p:blipFill>
          <a:blip r:embed="rId3"/>
          <a:stretch>
            <a:fillRect/>
          </a:stretch>
        </p:blipFill>
        <p:spPr>
          <a:xfrm>
            <a:off x="5792419" y="988871"/>
            <a:ext cx="2048166" cy="560715"/>
          </a:xfrm>
          <a:prstGeom prst="rect">
            <a:avLst/>
          </a:prstGeom>
        </p:spPr>
      </p:pic>
      <p:pic>
        <p:nvPicPr>
          <p:cNvPr id="6" name="Image 5">
            <a:extLst>
              <a:ext uri="{FF2B5EF4-FFF2-40B4-BE49-F238E27FC236}">
                <a16:creationId xmlns:a16="http://schemas.microsoft.com/office/drawing/2014/main" id="{6B6868D6-6DE2-B75F-0E81-A7A50D3CE6CC}"/>
              </a:ext>
            </a:extLst>
          </p:cNvPr>
          <p:cNvPicPr>
            <a:picLocks noChangeAspect="1"/>
          </p:cNvPicPr>
          <p:nvPr/>
        </p:nvPicPr>
        <p:blipFill>
          <a:blip r:embed="rId4"/>
          <a:stretch>
            <a:fillRect/>
          </a:stretch>
        </p:blipFill>
        <p:spPr>
          <a:xfrm>
            <a:off x="4551803" y="1672060"/>
            <a:ext cx="4489004" cy="3436664"/>
          </a:xfrm>
          <a:prstGeom prst="rect">
            <a:avLst/>
          </a:prstGeom>
        </p:spPr>
      </p:pic>
      <p:pic>
        <p:nvPicPr>
          <p:cNvPr id="8" name="Image 7">
            <a:extLst>
              <a:ext uri="{FF2B5EF4-FFF2-40B4-BE49-F238E27FC236}">
                <a16:creationId xmlns:a16="http://schemas.microsoft.com/office/drawing/2014/main" id="{99645D67-9E85-A3DD-3EF2-E3ABCA5A6D40}"/>
              </a:ext>
            </a:extLst>
          </p:cNvPr>
          <p:cNvPicPr>
            <a:picLocks noChangeAspect="1"/>
          </p:cNvPicPr>
          <p:nvPr/>
        </p:nvPicPr>
        <p:blipFill>
          <a:blip r:embed="rId5"/>
          <a:stretch>
            <a:fillRect/>
          </a:stretch>
        </p:blipFill>
        <p:spPr>
          <a:xfrm>
            <a:off x="235466" y="1337527"/>
            <a:ext cx="4264814" cy="2436142"/>
          </a:xfrm>
          <a:prstGeom prst="rect">
            <a:avLst/>
          </a:prstGeom>
        </p:spPr>
      </p:pic>
      <p:pic>
        <p:nvPicPr>
          <p:cNvPr id="10" name="Image 9">
            <a:extLst>
              <a:ext uri="{FF2B5EF4-FFF2-40B4-BE49-F238E27FC236}">
                <a16:creationId xmlns:a16="http://schemas.microsoft.com/office/drawing/2014/main" id="{B2962F24-F5B8-D314-4B99-551C4ABD0B42}"/>
              </a:ext>
            </a:extLst>
          </p:cNvPr>
          <p:cNvPicPr>
            <a:picLocks noChangeAspect="1"/>
          </p:cNvPicPr>
          <p:nvPr/>
        </p:nvPicPr>
        <p:blipFill>
          <a:blip r:embed="rId6"/>
          <a:stretch>
            <a:fillRect/>
          </a:stretch>
        </p:blipFill>
        <p:spPr>
          <a:xfrm>
            <a:off x="304288" y="3813186"/>
            <a:ext cx="3130679" cy="1901814"/>
          </a:xfrm>
          <a:prstGeom prst="rect">
            <a:avLst/>
          </a:prstGeom>
        </p:spPr>
      </p:pic>
    </p:spTree>
    <p:extLst>
      <p:ext uri="{BB962C8B-B14F-4D97-AF65-F5344CB8AC3E}">
        <p14:creationId xmlns:p14="http://schemas.microsoft.com/office/powerpoint/2010/main" val="153662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48755877-A902-455A-1557-99C3B3F86FE3}"/>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D2C5AA8-6519-BEF9-88F0-D6534ED08E6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TP : Création avec IA d’un zoo virtuel</a:t>
            </a:r>
            <a:endParaRPr dirty="0"/>
          </a:p>
        </p:txBody>
      </p:sp>
      <p:pic>
        <p:nvPicPr>
          <p:cNvPr id="3" name="Image 2">
            <a:extLst>
              <a:ext uri="{FF2B5EF4-FFF2-40B4-BE49-F238E27FC236}">
                <a16:creationId xmlns:a16="http://schemas.microsoft.com/office/drawing/2014/main" id="{6781D550-FE19-28D2-7D0A-51C7E72BA7E9}"/>
              </a:ext>
            </a:extLst>
          </p:cNvPr>
          <p:cNvPicPr>
            <a:picLocks noChangeAspect="1"/>
          </p:cNvPicPr>
          <p:nvPr/>
        </p:nvPicPr>
        <p:blipFill>
          <a:blip r:embed="rId3"/>
          <a:stretch>
            <a:fillRect/>
          </a:stretch>
        </p:blipFill>
        <p:spPr>
          <a:xfrm>
            <a:off x="1251803" y="871155"/>
            <a:ext cx="5401758" cy="4628253"/>
          </a:xfrm>
          <a:prstGeom prst="rect">
            <a:avLst/>
          </a:prstGeom>
        </p:spPr>
      </p:pic>
    </p:spTree>
    <p:extLst>
      <p:ext uri="{BB962C8B-B14F-4D97-AF65-F5344CB8AC3E}">
        <p14:creationId xmlns:p14="http://schemas.microsoft.com/office/powerpoint/2010/main" val="30513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aed57810c0_0_4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Raisons d'être des Design Patterns, l'expérience réutilisée</a:t>
            </a:r>
          </a:p>
        </p:txBody>
      </p:sp>
      <p:sp>
        <p:nvSpPr>
          <p:cNvPr id="172" name="Google Shape;172;g2aed57810c0_0_4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Compréhension accrue du développement logiciel</a:t>
            </a:r>
          </a:p>
          <a:p>
            <a:pPr marL="685800" lvl="1" indent="0">
              <a:buNone/>
            </a:pPr>
            <a:r>
              <a:rPr lang="fr-FR" dirty="0">
                <a:solidFill>
                  <a:schemeClr val="bg1">
                    <a:lumMod val="50000"/>
                  </a:schemeClr>
                </a:solidFill>
              </a:rPr>
              <a:t>-&gt; Identification et standardisation des meilleures pratiques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Réduction de la complexité</a:t>
            </a:r>
          </a:p>
          <a:p>
            <a:pPr marL="685800" lvl="1" indent="0">
              <a:buNone/>
            </a:pPr>
            <a:r>
              <a:rPr lang="fr-FR" dirty="0">
                <a:solidFill>
                  <a:schemeClr val="bg1">
                    <a:lumMod val="50000"/>
                  </a:schemeClr>
                </a:solidFill>
              </a:rPr>
              <a:t>-&gt; Simplification des architectures grâce à des solutions éprouvées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Facilitation de la communication entre développeurs</a:t>
            </a:r>
          </a:p>
          <a:p>
            <a:pPr marL="685800" lvl="1" indent="0">
              <a:buNone/>
            </a:pPr>
            <a:r>
              <a:rPr lang="fr-FR" dirty="0">
                <a:solidFill>
                  <a:schemeClr val="bg1">
                    <a:lumMod val="50000"/>
                  </a:schemeClr>
                </a:solidFill>
              </a:rPr>
              <a:t>-&gt; Langage commun pour discuter des solutions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Amélioration de la maintenance et de l'évolutivité</a:t>
            </a:r>
          </a:p>
          <a:p>
            <a:pPr marL="685800" lvl="1" indent="0">
              <a:buNone/>
            </a:pPr>
            <a:r>
              <a:rPr lang="fr-FR" dirty="0">
                <a:solidFill>
                  <a:schemeClr val="bg1">
                    <a:lumMod val="50000"/>
                  </a:schemeClr>
                </a:solidFill>
              </a:rPr>
              <a:t>-&gt; Réduction des erreurs et des coûts de développement</a:t>
            </a:r>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C3F142C-20C3-FCE5-F925-8C9608C2C7B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001A45D-1F24-8268-7154-1EE11CCC0F9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4E19193-7104-CB0E-206D-5436DF8FCD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Intégration IA</a:t>
            </a:r>
          </a:p>
          <a:p>
            <a:pPr marL="685800" lvl="1" indent="0">
              <a:buNone/>
            </a:pPr>
            <a:r>
              <a:rPr lang="fr-FR" dirty="0">
                <a:solidFill>
                  <a:schemeClr val="bg1">
                    <a:lumMod val="50000"/>
                  </a:schemeClr>
                </a:solidFill>
              </a:rPr>
              <a:t>-&gt; Les outils d'IA comme </a:t>
            </a:r>
            <a:r>
              <a:rPr lang="fr-FR" dirty="0" err="1">
                <a:solidFill>
                  <a:schemeClr val="bg1">
                    <a:lumMod val="50000"/>
                  </a:schemeClr>
                </a:solidFill>
              </a:rPr>
              <a:t>ChatGPT</a:t>
            </a:r>
            <a:r>
              <a:rPr lang="fr-FR" dirty="0">
                <a:solidFill>
                  <a:schemeClr val="bg1">
                    <a:lumMod val="50000"/>
                  </a:schemeClr>
                </a:solidFill>
              </a:rPr>
              <a:t> permettent de générer des designs patterns rapidement, améliorant l'efficacité du développement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Inspiration Innovante</a:t>
            </a:r>
          </a:p>
          <a:p>
            <a:pPr marL="685800" lvl="1" indent="0">
              <a:buNone/>
            </a:pPr>
            <a:r>
              <a:rPr lang="fr-FR" dirty="0">
                <a:solidFill>
                  <a:schemeClr val="bg1">
                    <a:lumMod val="50000"/>
                  </a:schemeClr>
                </a:solidFill>
              </a:rPr>
              <a:t>-&gt; Ils favorisent l'innovation en offrant des perspectives nouvelles et en aidant à résoudre des problèmes complexes.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Évolution Future</a:t>
            </a:r>
          </a:p>
          <a:p>
            <a:pPr marL="685800" lvl="1" indent="0">
              <a:buNone/>
            </a:pPr>
            <a:r>
              <a:rPr lang="fr-FR" dirty="0">
                <a:solidFill>
                  <a:schemeClr val="bg1">
                    <a:lumMod val="50000"/>
                  </a:schemeClr>
                </a:solidFill>
              </a:rPr>
              <a:t>-&gt; À l'avenir, les modèles d'IA seront optimisés pour une compréhension contextuelle accrue, enrichissant davantage le design logiciel.</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1448197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23110BC-9FC1-52F8-80B3-5D38325A4E4C}"/>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7C470C33-D218-4EAF-B7B2-A010CB7922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60472116-2892-BD7A-0312-E4476B14C26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Avantages de l’IA</a:t>
            </a:r>
          </a:p>
          <a:p>
            <a:pPr marL="685800" lvl="1" indent="0">
              <a:buNone/>
            </a:pPr>
            <a:r>
              <a:rPr lang="fr-FR" dirty="0">
                <a:solidFill>
                  <a:schemeClr val="bg1">
                    <a:lumMod val="50000"/>
                  </a:schemeClr>
                </a:solidFill>
              </a:rPr>
              <a:t>-&gt; Gain de temps significatif et inspiration créative pour concevoir des designs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Limitations</a:t>
            </a:r>
          </a:p>
          <a:p>
            <a:pPr marL="685800" lvl="1" indent="0">
              <a:buNone/>
            </a:pPr>
            <a:r>
              <a:rPr lang="fr-FR" dirty="0">
                <a:solidFill>
                  <a:schemeClr val="bg1">
                    <a:lumMod val="50000"/>
                  </a:schemeClr>
                </a:solidFill>
              </a:rPr>
              <a:t>-&gt; Nécessité de valider et tester le code généré pour garantir sa fiabilité et son adéquation au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Conclusion</a:t>
            </a:r>
          </a:p>
          <a:p>
            <a:pPr marL="685800" lvl="1" indent="0">
              <a:buNone/>
            </a:pPr>
            <a:r>
              <a:rPr lang="fr-FR" dirty="0">
                <a:solidFill>
                  <a:schemeClr val="bg1">
                    <a:lumMod val="50000"/>
                  </a:schemeClr>
                </a:solidFill>
              </a:rPr>
              <a:t>-&gt; L'IA est un outil complémentaire qui requiert intervention humaine pour une intégration optimale.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3833817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40112285-43A7-81B4-6F8A-255E5B43BD48}"/>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4439D939-0C4F-C65B-DE3F-606D348FFE5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8 : IA générative</a:t>
            </a:r>
            <a:endParaRPr dirty="0"/>
          </a:p>
        </p:txBody>
      </p:sp>
      <p:sp>
        <p:nvSpPr>
          <p:cNvPr id="312" name="Google Shape;312;g2aed57810c0_0_204">
            <a:extLst>
              <a:ext uri="{FF2B5EF4-FFF2-40B4-BE49-F238E27FC236}">
                <a16:creationId xmlns:a16="http://schemas.microsoft.com/office/drawing/2014/main" id="{C20D50D1-C9E6-C288-11E6-94798910903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8 : IA générative”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4755295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aed57810c0_0_210"/>
          <p:cNvSpPr txBox="1">
            <a:spLocks noGrp="1"/>
          </p:cNvSpPr>
          <p:nvPr>
            <p:ph type="title"/>
          </p:nvPr>
        </p:nvSpPr>
        <p:spPr>
          <a:xfrm>
            <a:off x="2516895" y="1810025"/>
            <a:ext cx="6127800" cy="4794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fr-FR" dirty="0"/>
              <a:t>TP de validation des acquis</a:t>
            </a:r>
            <a:endParaRPr dirty="0"/>
          </a:p>
          <a:p>
            <a:r>
              <a:rPr lang="fr-FR" b="1" dirty="0"/>
              <a:t>Objet Design Patterns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ed57810c0_0_241"/>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bonus du formateur</a:t>
            </a:r>
            <a:endParaRPr/>
          </a:p>
        </p:txBody>
      </p:sp>
      <p:sp>
        <p:nvSpPr>
          <p:cNvPr id="339" name="Google Shape;339;g2aed57810c0_0_241"/>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114300" lvl="0" indent="0" algn="l" rtl="0">
              <a:spcBef>
                <a:spcPts val="360"/>
              </a:spcBef>
              <a:spcAft>
                <a:spcPts val="0"/>
              </a:spcAft>
              <a:buSzPts val="1800"/>
            </a:pPr>
            <a:r>
              <a:rPr lang="fr-FR" dirty="0">
                <a:latin typeface="Calibri" panose="020F0502020204030204" pitchFamily="34" charset="0"/>
                <a:cs typeface="Calibri" panose="020F0502020204030204" pitchFamily="34" charset="0"/>
              </a:rPr>
              <a:t>Ressources  :</a:t>
            </a:r>
          </a:p>
          <a:p>
            <a:pPr marL="571500" lvl="1" indent="0">
              <a:spcBef>
                <a:spcPts val="360"/>
              </a:spcBef>
              <a:buSzPts val="1800"/>
              <a:buNone/>
            </a:pPr>
            <a:r>
              <a:rPr lang="fr-FR" dirty="0">
                <a:latin typeface="Calibri" panose="020F0502020204030204" pitchFamily="34" charset="0"/>
                <a:cs typeface="Calibri" panose="020F0502020204030204" pitchFamily="34" charset="0"/>
              </a:rPr>
              <a:t>-&gt; </a:t>
            </a:r>
            <a:r>
              <a:rPr lang="fr-FR" dirty="0">
                <a:latin typeface="Calibri" panose="020F0502020204030204" pitchFamily="34" charset="0"/>
                <a:cs typeface="Calibri" panose="020F0502020204030204" pitchFamily="34" charset="0"/>
                <a:hlinkClick r:id="rId3"/>
              </a:rPr>
              <a:t>https://refactoring.guru/</a:t>
            </a:r>
            <a:endParaRPr lang="fr-FR" dirty="0">
              <a:latin typeface="Calibri" panose="020F0502020204030204" pitchFamily="34" charset="0"/>
              <a:cs typeface="Calibri" panose="020F0502020204030204" pitchFamily="34" charset="0"/>
            </a:endParaRPr>
          </a:p>
          <a:p>
            <a:pPr marL="571500" lvl="1" indent="0">
              <a:spcBef>
                <a:spcPts val="360"/>
              </a:spcBef>
              <a:buSzPts val="1800"/>
              <a:buNone/>
            </a:pPr>
            <a:endParaRPr lang="fr-FR" dirty="0">
              <a:latin typeface="Calibri" panose="020F0502020204030204" pitchFamily="34" charset="0"/>
              <a:cs typeface="Calibri" panose="020F0502020204030204" pitchFamily="34" charset="0"/>
            </a:endParaRPr>
          </a:p>
          <a:p>
            <a:pPr marL="571500" lvl="1" indent="0">
              <a:buNone/>
            </a:pPr>
            <a:r>
              <a:rPr lang="en-US" dirty="0">
                <a:solidFill>
                  <a:schemeClr val="bg1">
                    <a:lumMod val="50000"/>
                  </a:schemeClr>
                </a:solidFill>
                <a:latin typeface="Calibri" panose="020F0502020204030204" pitchFamily="34" charset="0"/>
                <a:cs typeface="Calibri" panose="020F0502020204030204" pitchFamily="34" charset="0"/>
              </a:rPr>
              <a:t>-&gt; clean Architecture A Craftsman’s Guide to Software Structure and Design (Robert C. Martin)</a:t>
            </a:r>
          </a:p>
          <a:p>
            <a:pPr marL="571500" lvl="1" indent="0">
              <a:buNone/>
            </a:pPr>
            <a:endParaRPr lang="en-US" dirty="0">
              <a:latin typeface="Calibri" panose="020F0502020204030204" pitchFamily="34" charset="0"/>
              <a:cs typeface="Calibri" panose="020F0502020204030204" pitchFamily="34" charset="0"/>
            </a:endParaRPr>
          </a:p>
          <a:p>
            <a:pPr marL="571500" lvl="1" indent="0">
              <a:buNone/>
            </a:pPr>
            <a:r>
              <a:rPr lang="fr-FR" dirty="0">
                <a:solidFill>
                  <a:schemeClr val="bg1">
                    <a:lumMod val="50000"/>
                  </a:schemeClr>
                </a:solidFill>
                <a:latin typeface="Calibri" panose="020F0502020204030204" pitchFamily="34" charset="0"/>
                <a:cs typeface="Calibri" panose="020F0502020204030204" pitchFamily="34" charset="0"/>
              </a:rPr>
              <a:t>-&gt; Alexander-Shvets-Dive-Into-Design-Patterns-2019</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aed57810c0_0_235"/>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Dossier pédagogique</a:t>
            </a:r>
            <a:endParaRPr/>
          </a:p>
        </p:txBody>
      </p:sp>
      <p:sp>
        <p:nvSpPr>
          <p:cNvPr id="346" name="Google Shape;346;g2aed57810c0_0_235"/>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Feuilles d’émargement signées pour chaque journée.</a:t>
            </a:r>
          </a:p>
          <a:p>
            <a:pPr marL="457200" lvl="0" indent="-342900" algn="l" rtl="0">
              <a:spcBef>
                <a:spcPts val="360"/>
              </a:spcBef>
              <a:spcAft>
                <a:spcPts val="0"/>
              </a:spcAft>
              <a:buSzPts val="1800"/>
              <a:buChar char="●"/>
            </a:pPr>
            <a:endParaRPr dirty="0"/>
          </a:p>
          <a:p>
            <a:pPr marL="457200" lvl="0" indent="-342900" algn="l" rtl="0">
              <a:spcBef>
                <a:spcPts val="0"/>
              </a:spcBef>
              <a:spcAft>
                <a:spcPts val="0"/>
              </a:spcAft>
              <a:buSzPts val="1800"/>
              <a:buChar char="●"/>
            </a:pPr>
            <a:r>
              <a:rPr lang="fr-FR" dirty="0"/>
              <a:t>Feuilles d’émargement signées pour les passages de certifications (si certifications)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fr-FR" dirty="0"/>
              <a:t>Évaluations formateur</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ed57810c0_0_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Formation suivante</a:t>
            </a:r>
            <a:endParaRPr/>
          </a:p>
        </p:txBody>
      </p:sp>
      <p:sp>
        <p:nvSpPr>
          <p:cNvPr id="353" name="Google Shape;353;g2aed57810c0_0_8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0" algn="l" rtl="0">
              <a:spcBef>
                <a:spcPts val="360"/>
              </a:spcBef>
              <a:spcAft>
                <a:spcPts val="0"/>
              </a:spcAft>
              <a:buNone/>
            </a:pPr>
            <a:endParaRPr sz="2541" dirty="0"/>
          </a:p>
          <a:p>
            <a:pPr marL="0" lvl="0" indent="0" algn="l" rtl="0">
              <a:spcBef>
                <a:spcPts val="360"/>
              </a:spcBef>
              <a:spcAft>
                <a:spcPts val="0"/>
              </a:spcAft>
              <a:buNone/>
            </a:pPr>
            <a:endParaRPr sz="3500" i="1"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ed57810c0_0_24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Questions / réponses</a:t>
            </a:r>
            <a:endParaRPr/>
          </a:p>
        </p:txBody>
      </p:sp>
      <p:sp>
        <p:nvSpPr>
          <p:cNvPr id="360" name="Google Shape;360;g2aed57810c0_0_24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Revenons sur les questions hors plan de cours que vous m’avez posé durant la formation pour y répondre</a:t>
            </a:r>
            <a:endParaRPr dirty="0"/>
          </a:p>
          <a:p>
            <a:pPr marL="457200" lvl="0" indent="0" algn="l" rtl="0">
              <a:spcBef>
                <a:spcPts val="360"/>
              </a:spcBef>
              <a:spcAft>
                <a:spcPts val="0"/>
              </a:spcAft>
              <a:buNone/>
            </a:pPr>
            <a:endParaRP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ed57810c0_0_253"/>
          <p:cNvSpPr txBox="1">
            <a:spLocks noGrp="1"/>
          </p:cNvSpPr>
          <p:nvPr>
            <p:ph type="title"/>
          </p:nvPr>
        </p:nvSpPr>
        <p:spPr>
          <a:xfrm>
            <a:off x="1277325" y="2360898"/>
            <a:ext cx="6385200" cy="853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a:t>Merci d’avoir suivi cette formation M2I et à très bientôt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ed57810c0_0_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formation et remerciements</a:t>
            </a:r>
            <a:endParaRPr/>
          </a:p>
        </p:txBody>
      </p:sp>
      <p:sp>
        <p:nvSpPr>
          <p:cNvPr id="373" name="Google Shape;373;g2aed57810c0_0_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Merci d’avoir participé à cette formation M2I.</a:t>
            </a:r>
          </a:p>
          <a:p>
            <a:pPr marL="457200" lvl="0" indent="-342900" algn="l" rtl="0">
              <a:spcBef>
                <a:spcPts val="360"/>
              </a:spcBef>
              <a:spcAft>
                <a:spcPts val="0"/>
              </a:spcAft>
              <a:buSzPts val="1800"/>
              <a:buChar char="●"/>
            </a:pPr>
            <a:endParaRPr dirty="0"/>
          </a:p>
          <a:p>
            <a:pPr marL="457200" lvl="0" indent="-342900" algn="l" rtl="0">
              <a:spcBef>
                <a:spcPts val="0"/>
              </a:spcBef>
              <a:spcAft>
                <a:spcPts val="0"/>
              </a:spcAft>
              <a:buSzPts val="1800"/>
              <a:buChar char="●"/>
            </a:pPr>
            <a:r>
              <a:rPr lang="fr-FR" dirty="0"/>
              <a:t>Envoie du Bilan formation.</a:t>
            </a:r>
            <a:endParaRPr dirty="0"/>
          </a:p>
          <a:p>
            <a:pPr marL="0" lvl="0" indent="0" algn="l" rtl="0">
              <a:spcBef>
                <a:spcPts val="36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73ED944-5EDA-7EC5-E1D6-6D4B7D4947C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05912FD4-E8F5-0AD6-39DE-1DB1490E309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Fondements des Design Patterns</a:t>
            </a:r>
          </a:p>
        </p:txBody>
      </p:sp>
      <p:sp>
        <p:nvSpPr>
          <p:cNvPr id="172" name="Google Shape;172;g2aed57810c0_0_44">
            <a:extLst>
              <a:ext uri="{FF2B5EF4-FFF2-40B4-BE49-F238E27FC236}">
                <a16:creationId xmlns:a16="http://schemas.microsoft.com/office/drawing/2014/main" id="{60B534AC-8FAF-C083-744D-F1FE2053FB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Origine et historique</a:t>
            </a:r>
          </a:p>
          <a:p>
            <a:pPr marL="685800" lvl="1" indent="0">
              <a:buNone/>
            </a:pPr>
            <a:r>
              <a:rPr lang="fr-FR" dirty="0">
                <a:solidFill>
                  <a:schemeClr val="bg1">
                    <a:lumMod val="50000"/>
                  </a:schemeClr>
                </a:solidFill>
              </a:rPr>
              <a:t>-&gt; Inspirés par l’architecture (Christopher Alexander)</a:t>
            </a:r>
          </a:p>
          <a:p>
            <a:pPr marL="685800" lvl="1" indent="0">
              <a:buNone/>
            </a:pPr>
            <a:r>
              <a:rPr lang="fr-FR" dirty="0">
                <a:solidFill>
                  <a:schemeClr val="bg1">
                    <a:lumMod val="50000"/>
                  </a:schemeClr>
                </a:solidFill>
              </a:rPr>
              <a:t>-&gt; Adaptation au génie logiciel dans les années 90 (Gang of Four)</a:t>
            </a:r>
          </a:p>
          <a:p>
            <a:pPr marL="971550" lvl="1" indent="-285750"/>
            <a:endParaRPr lang="fr-FR" dirty="0"/>
          </a:p>
          <a:p>
            <a:pPr marL="514350" indent="-285750">
              <a:buFont typeface="Arial" panose="020B0604020202020204" pitchFamily="34" charset="0"/>
              <a:buChar char="•"/>
            </a:pPr>
            <a:r>
              <a:rPr lang="fr-FR" dirty="0"/>
              <a:t>Classification des Design Patterns</a:t>
            </a:r>
          </a:p>
          <a:p>
            <a:pPr marL="685800" lvl="1" indent="0">
              <a:buNone/>
            </a:pPr>
            <a:r>
              <a:rPr lang="fr-FR" dirty="0">
                <a:solidFill>
                  <a:schemeClr val="bg1">
                    <a:lumMod val="50000"/>
                  </a:schemeClr>
                </a:solidFill>
              </a:rPr>
              <a:t>-&gt; Structurels, </a:t>
            </a:r>
            <a:r>
              <a:rPr lang="fr-FR" dirty="0" err="1">
                <a:solidFill>
                  <a:schemeClr val="bg1">
                    <a:lumMod val="50000"/>
                  </a:schemeClr>
                </a:solidFill>
              </a:rPr>
              <a:t>Créationnels</a:t>
            </a:r>
            <a:r>
              <a:rPr lang="fr-FR" dirty="0">
                <a:solidFill>
                  <a:schemeClr val="bg1">
                    <a:lumMod val="50000"/>
                  </a:schemeClr>
                </a:solidFill>
              </a:rPr>
              <a:t>, Comportementaux</a:t>
            </a:r>
          </a:p>
          <a:p>
            <a:pPr marL="685800" lvl="1" indent="0">
              <a:buNone/>
            </a:pPr>
            <a:endParaRPr lang="fr-FR" dirty="0"/>
          </a:p>
          <a:p>
            <a:pPr marL="514350" indent="-285750">
              <a:buFont typeface="Arial" panose="020B0604020202020204" pitchFamily="34" charset="0"/>
              <a:buChar char="•"/>
            </a:pPr>
            <a:r>
              <a:rPr lang="fr-FR" dirty="0"/>
              <a:t>Composants clés d'un Design Pattern</a:t>
            </a:r>
          </a:p>
          <a:p>
            <a:pPr marL="685800" lvl="1" indent="0">
              <a:buNone/>
            </a:pPr>
            <a:r>
              <a:rPr lang="fr-FR" dirty="0">
                <a:solidFill>
                  <a:schemeClr val="bg1">
                    <a:lumMod val="50000"/>
                  </a:schemeClr>
                </a:solidFill>
              </a:rPr>
              <a:t>-&gt; Nom, Problème, Solution, Conséquences</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0551750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ed57810c0_0_26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Votre formateur </a:t>
            </a:r>
            <a:endParaRPr/>
          </a:p>
        </p:txBody>
      </p:sp>
      <p:sp>
        <p:nvSpPr>
          <p:cNvPr id="380" name="Google Shape;380;g2aed57810c0_0_26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Timothée, Demares</a:t>
            </a:r>
            <a:endParaRPr dirty="0"/>
          </a:p>
          <a:p>
            <a:pPr marL="0" lvl="0" indent="0" algn="l" rtl="0">
              <a:spcBef>
                <a:spcPts val="360"/>
              </a:spcBef>
              <a:spcAft>
                <a:spcPts val="0"/>
              </a:spcAft>
              <a:buNone/>
            </a:pPr>
            <a:r>
              <a:rPr lang="fr-FR" dirty="0"/>
              <a:t>Formateur externe M2I</a:t>
            </a:r>
            <a:endParaRPr dirty="0"/>
          </a:p>
          <a:p>
            <a:pPr marL="0" lvl="0" indent="0" algn="l" rtl="0">
              <a:spcBef>
                <a:spcPts val="360"/>
              </a:spcBef>
              <a:spcAft>
                <a:spcPts val="0"/>
              </a:spcAft>
              <a:buNone/>
            </a:pPr>
            <a:r>
              <a:rPr lang="fr-FR" dirty="0"/>
              <a:t>timothee.demares@gmail.com</a:t>
            </a:r>
            <a:endParaRPr dirty="0"/>
          </a:p>
          <a:p>
            <a:pPr marL="0" lvl="0" indent="0" algn="l" rtl="0">
              <a:spcBef>
                <a:spcPts val="360"/>
              </a:spcBef>
              <a:spcAft>
                <a:spcPts val="0"/>
              </a:spcAft>
              <a:buNone/>
            </a:pPr>
            <a:r>
              <a:rPr lang="fr-FR" dirty="0"/>
              <a:t>https://www.linkedin.com/in/tdemares/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dirty="0"/>
              <a:t>Et encore merci !</a:t>
            </a:r>
            <a:endParaRPr dirty="0"/>
          </a:p>
          <a:p>
            <a:pPr marL="0" lvl="0" indent="0" algn="l" rtl="0">
              <a:spcBef>
                <a:spcPts val="36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D32F124-9734-072E-53F9-5C65EC92137D}"/>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B1A48B8A-E4B9-6600-B280-87AFF13D0E7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Liens entre UML, conception et Design Patterns</a:t>
            </a:r>
          </a:p>
        </p:txBody>
      </p:sp>
      <p:sp>
        <p:nvSpPr>
          <p:cNvPr id="172" name="Google Shape;172;g2aed57810c0_0_44">
            <a:extLst>
              <a:ext uri="{FF2B5EF4-FFF2-40B4-BE49-F238E27FC236}">
                <a16:creationId xmlns:a16="http://schemas.microsoft.com/office/drawing/2014/main" id="{5ED7ECC5-2814-3B76-FA56-25EDBD4CA05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UML comme outil de visualisation</a:t>
            </a:r>
          </a:p>
          <a:p>
            <a:pPr marL="685800" lvl="1" indent="0">
              <a:buNone/>
            </a:pPr>
            <a:r>
              <a:rPr lang="fr-FR" dirty="0">
                <a:solidFill>
                  <a:schemeClr val="bg1">
                    <a:lumMod val="50000"/>
                  </a:schemeClr>
                </a:solidFill>
              </a:rPr>
              <a:t>-&gt; Représentation graphique des structures et comportements des Patterns</a:t>
            </a:r>
          </a:p>
          <a:p>
            <a:pPr marL="685800" lvl="1" indent="0">
              <a:buNone/>
            </a:pPr>
            <a:endParaRPr lang="fr-FR" dirty="0"/>
          </a:p>
          <a:p>
            <a:pPr marL="514350" indent="-285750">
              <a:buFont typeface="Arial" panose="020B0604020202020204" pitchFamily="34" charset="0"/>
              <a:buChar char="•"/>
            </a:pPr>
            <a:r>
              <a:rPr lang="fr-FR" dirty="0"/>
              <a:t>Intégration dans le processus de conception</a:t>
            </a:r>
          </a:p>
          <a:p>
            <a:pPr marL="685800" lvl="1" indent="0">
              <a:buNone/>
            </a:pPr>
            <a:r>
              <a:rPr lang="fr-FR" dirty="0">
                <a:solidFill>
                  <a:schemeClr val="bg1">
                    <a:lumMod val="50000"/>
                  </a:schemeClr>
                </a:solidFill>
              </a:rPr>
              <a:t>-&gt; Modélisation dès la phase de design</a:t>
            </a:r>
          </a:p>
          <a:p>
            <a:pPr marL="685800" lvl="1" indent="0">
              <a:buNone/>
            </a:pPr>
            <a:endParaRPr lang="fr-FR" dirty="0"/>
          </a:p>
          <a:p>
            <a:pPr marL="514350" indent="-285750">
              <a:buFont typeface="Arial" panose="020B0604020202020204" pitchFamily="34" charset="0"/>
              <a:buChar char="•"/>
            </a:pPr>
            <a:r>
              <a:rPr lang="fr-FR" dirty="0"/>
              <a:t>Rationalisation et documentation</a:t>
            </a:r>
          </a:p>
          <a:p>
            <a:pPr marL="685800" lvl="1" indent="0">
              <a:buNone/>
            </a:pPr>
            <a:r>
              <a:rPr lang="fr-FR" dirty="0">
                <a:solidFill>
                  <a:schemeClr val="bg1">
                    <a:lumMod val="50000"/>
                  </a:schemeClr>
                </a:solidFill>
              </a:rPr>
              <a:t>-&gt; Facilitation de la documentation des solutions</a:t>
            </a:r>
          </a:p>
          <a:p>
            <a:pPr marL="685800" lvl="1" indent="0">
              <a:buNone/>
            </a:pPr>
            <a:endParaRPr lang="fr-FR" dirty="0"/>
          </a:p>
          <a:p>
            <a:pPr marL="514350" indent="-285750">
              <a:buFont typeface="Arial" panose="020B0604020202020204" pitchFamily="34" charset="0"/>
              <a:buChar char="•"/>
            </a:pPr>
            <a:r>
              <a:rPr lang="fr-FR" dirty="0"/>
              <a:t>Harmonisation du langage de conception</a:t>
            </a:r>
          </a:p>
          <a:p>
            <a:pPr marL="685800" lvl="1" indent="0">
              <a:buNone/>
            </a:pPr>
            <a:r>
              <a:rPr lang="fr-FR" dirty="0">
                <a:solidFill>
                  <a:schemeClr val="bg1">
                    <a:lumMod val="50000"/>
                  </a:schemeClr>
                </a:solidFill>
              </a:rPr>
              <a:t>-&gt; Alignement des équipes sur une vision commune</a:t>
            </a:r>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06079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A7992A8-9524-45BA-CAEB-555D13DD8B1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8DE40B88-B456-DC19-100D-ED4ED140FE3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Principaux Diagrammes UML</a:t>
            </a:r>
          </a:p>
        </p:txBody>
      </p:sp>
      <p:sp>
        <p:nvSpPr>
          <p:cNvPr id="172" name="Google Shape;172;g2aed57810c0_0_44">
            <a:extLst>
              <a:ext uri="{FF2B5EF4-FFF2-40B4-BE49-F238E27FC236}">
                <a16:creationId xmlns:a16="http://schemas.microsoft.com/office/drawing/2014/main" id="{5DB9B61C-7014-CC46-17EC-A90F62EEF0B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endParaRPr lang="fr-FR" dirty="0"/>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8B8D8906-F759-A368-EDF2-CDBCFEB9DFF7}"/>
              </a:ext>
            </a:extLst>
          </p:cNvPr>
          <p:cNvPicPr>
            <a:picLocks noChangeAspect="1"/>
          </p:cNvPicPr>
          <p:nvPr/>
        </p:nvPicPr>
        <p:blipFill>
          <a:blip r:embed="rId3"/>
          <a:stretch>
            <a:fillRect/>
          </a:stretch>
        </p:blipFill>
        <p:spPr>
          <a:xfrm>
            <a:off x="750717" y="1069801"/>
            <a:ext cx="2802984" cy="1537748"/>
          </a:xfrm>
          <a:prstGeom prst="rect">
            <a:avLst/>
          </a:prstGeom>
        </p:spPr>
      </p:pic>
      <p:pic>
        <p:nvPicPr>
          <p:cNvPr id="5" name="Image 4">
            <a:extLst>
              <a:ext uri="{FF2B5EF4-FFF2-40B4-BE49-F238E27FC236}">
                <a16:creationId xmlns:a16="http://schemas.microsoft.com/office/drawing/2014/main" id="{D5D80C3F-9C66-0177-D5E8-9A69E6B34AC2}"/>
              </a:ext>
            </a:extLst>
          </p:cNvPr>
          <p:cNvPicPr>
            <a:picLocks noChangeAspect="1"/>
          </p:cNvPicPr>
          <p:nvPr/>
        </p:nvPicPr>
        <p:blipFill>
          <a:blip r:embed="rId4"/>
          <a:stretch>
            <a:fillRect/>
          </a:stretch>
        </p:blipFill>
        <p:spPr>
          <a:xfrm>
            <a:off x="942365" y="3637720"/>
            <a:ext cx="2419688" cy="1505160"/>
          </a:xfrm>
          <a:prstGeom prst="rect">
            <a:avLst/>
          </a:prstGeom>
        </p:spPr>
      </p:pic>
      <p:pic>
        <p:nvPicPr>
          <p:cNvPr id="8" name="Image 7">
            <a:extLst>
              <a:ext uri="{FF2B5EF4-FFF2-40B4-BE49-F238E27FC236}">
                <a16:creationId xmlns:a16="http://schemas.microsoft.com/office/drawing/2014/main" id="{0CC36254-7936-8619-38D7-0B568FA77DFC}"/>
              </a:ext>
            </a:extLst>
          </p:cNvPr>
          <p:cNvPicPr>
            <a:picLocks noChangeAspect="1"/>
          </p:cNvPicPr>
          <p:nvPr/>
        </p:nvPicPr>
        <p:blipFill>
          <a:blip r:embed="rId5"/>
          <a:stretch>
            <a:fillRect/>
          </a:stretch>
        </p:blipFill>
        <p:spPr>
          <a:xfrm>
            <a:off x="4878599" y="1590844"/>
            <a:ext cx="3667637" cy="2667372"/>
          </a:xfrm>
          <a:prstGeom prst="rect">
            <a:avLst/>
          </a:prstGeom>
        </p:spPr>
      </p:pic>
    </p:spTree>
    <p:extLst>
      <p:ext uri="{BB962C8B-B14F-4D97-AF65-F5344CB8AC3E}">
        <p14:creationId xmlns:p14="http://schemas.microsoft.com/office/powerpoint/2010/main" val="267019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87C8B635-F34C-03C2-49EF-8CE2498A13E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997BDCAD-57CF-6867-5BEC-DDD4BB033C6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Domaines d'application des Design Patterns</a:t>
            </a:r>
          </a:p>
        </p:txBody>
      </p:sp>
      <p:sp>
        <p:nvSpPr>
          <p:cNvPr id="172" name="Google Shape;172;g2aed57810c0_0_44">
            <a:extLst>
              <a:ext uri="{FF2B5EF4-FFF2-40B4-BE49-F238E27FC236}">
                <a16:creationId xmlns:a16="http://schemas.microsoft.com/office/drawing/2014/main" id="{FBC6D8E9-E8B1-950D-5CEA-BDB397FBE79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Développement de logiciels d'entreprise</a:t>
            </a:r>
          </a:p>
          <a:p>
            <a:pPr marL="685800" lvl="1" indent="0">
              <a:buNone/>
            </a:pPr>
            <a:r>
              <a:rPr lang="fr-FR" dirty="0">
                <a:solidFill>
                  <a:schemeClr val="bg1">
                    <a:lumMod val="50000"/>
                  </a:schemeClr>
                </a:solidFill>
              </a:rPr>
              <a:t>-&gt; Systèmes complexes et évolutifs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Applications mobiles et web</a:t>
            </a:r>
          </a:p>
          <a:p>
            <a:pPr marL="685800" lvl="1" indent="0">
              <a:buNone/>
            </a:pPr>
            <a:r>
              <a:rPr lang="fr-FR" dirty="0">
                <a:solidFill>
                  <a:schemeClr val="bg1">
                    <a:lumMod val="50000"/>
                  </a:schemeClr>
                </a:solidFill>
              </a:rPr>
              <a:t>-&gt; Adaptabilité et efficacité</a:t>
            </a:r>
          </a:p>
          <a:p>
            <a:pPr marL="685800" lvl="1" indent="0">
              <a:buNone/>
            </a:pPr>
            <a:endParaRPr lang="fr-FR" dirty="0"/>
          </a:p>
          <a:p>
            <a:pPr marL="514350" indent="-285750">
              <a:buFont typeface="Arial" panose="020B0604020202020204" pitchFamily="34" charset="0"/>
              <a:buChar char="•"/>
            </a:pPr>
            <a:r>
              <a:rPr lang="fr-FR" dirty="0"/>
              <a:t>Jeux vidéo</a:t>
            </a:r>
          </a:p>
          <a:p>
            <a:pPr marL="685800" lvl="1" indent="0">
              <a:buNone/>
            </a:pPr>
            <a:r>
              <a:rPr lang="fr-FR" dirty="0">
                <a:solidFill>
                  <a:schemeClr val="bg1">
                    <a:lumMod val="50000"/>
                  </a:schemeClr>
                </a:solidFill>
              </a:rPr>
              <a:t>-&gt; Gestion des comportements et des interactions</a:t>
            </a:r>
          </a:p>
          <a:p>
            <a:pPr marL="685800" lvl="1" indent="0">
              <a:buNone/>
            </a:pPr>
            <a:endParaRPr lang="fr-FR" dirty="0"/>
          </a:p>
          <a:p>
            <a:pPr marL="514350" indent="-285750">
              <a:buFont typeface="Arial" panose="020B0604020202020204" pitchFamily="34" charset="0"/>
              <a:buChar char="•"/>
            </a:pPr>
            <a:r>
              <a:rPr lang="fr-FR" dirty="0"/>
              <a:t>Systèmes embarqués</a:t>
            </a:r>
          </a:p>
          <a:p>
            <a:pPr marL="685800" lvl="1" indent="0">
              <a:buNone/>
            </a:pPr>
            <a:r>
              <a:rPr lang="fr-FR" dirty="0">
                <a:solidFill>
                  <a:schemeClr val="bg1">
                    <a:lumMod val="50000"/>
                  </a:schemeClr>
                </a:solidFill>
              </a:rPr>
              <a:t>-&gt; Optimisation et gestion des ressources</a:t>
            </a:r>
          </a:p>
          <a:p>
            <a:pPr marL="228600" indent="0"/>
            <a:endParaRPr lang="fr-FR" dirty="0"/>
          </a:p>
          <a:p>
            <a:pPr marL="514350" indent="-285750">
              <a:buFont typeface="Arial" panose="020B0604020202020204" pitchFamily="34" charset="0"/>
              <a:buChar char="•"/>
            </a:pPr>
            <a:r>
              <a:rPr lang="fr-FR" dirty="0"/>
              <a:t>Intelligence artificielle</a:t>
            </a:r>
          </a:p>
          <a:p>
            <a:pPr marL="685800" lvl="1" indent="0">
              <a:buNone/>
            </a:pPr>
            <a:r>
              <a:rPr lang="fr-FR" dirty="0">
                <a:solidFill>
                  <a:schemeClr val="bg1">
                    <a:lumMod val="50000"/>
                  </a:schemeClr>
                </a:solidFill>
              </a:rPr>
              <a:t>-&gt; Structures et algorithmes modulaires</a:t>
            </a:r>
          </a:p>
          <a:p>
            <a:pPr marL="971550" lvl="1" indent="-285750">
              <a:buFont typeface="Arial" panose="020B0604020202020204" pitchFamily="34" charset="0"/>
              <a:buChar char="•"/>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9859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726886C-D3BD-1FB7-6674-3AABC8F387F0}"/>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2A227B18-F520-B00C-98B3-32CB8AF84D4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Formalisation des Design Patterns</a:t>
            </a:r>
          </a:p>
        </p:txBody>
      </p:sp>
      <p:sp>
        <p:nvSpPr>
          <p:cNvPr id="172" name="Google Shape;172;g2aed57810c0_0_44">
            <a:extLst>
              <a:ext uri="{FF2B5EF4-FFF2-40B4-BE49-F238E27FC236}">
                <a16:creationId xmlns:a16="http://schemas.microsoft.com/office/drawing/2014/main" id="{D50DC103-47A1-BE1E-04A2-F8A7FD0B517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971550" lvl="1" indent="-285750"/>
            <a:r>
              <a:rPr lang="fr-FR" dirty="0"/>
              <a:t>Structure standardisée</a:t>
            </a:r>
          </a:p>
          <a:p>
            <a:pPr marL="971550" lvl="1" indent="-285750"/>
            <a:endParaRPr lang="fr-FR" dirty="0"/>
          </a:p>
          <a:p>
            <a:pPr marL="971550" lvl="1" indent="-285750"/>
            <a:r>
              <a:rPr lang="fr-FR" dirty="0"/>
              <a:t>Diagrammes et illustrations</a:t>
            </a:r>
          </a:p>
          <a:p>
            <a:pPr marL="971550" lvl="1" indent="-285750"/>
            <a:endParaRPr lang="fr-FR" dirty="0"/>
          </a:p>
          <a:p>
            <a:pPr marL="971550" lvl="1" indent="-285750"/>
            <a:r>
              <a:rPr lang="fr-FR" dirty="0"/>
              <a:t>Exemples concrets</a:t>
            </a:r>
          </a:p>
          <a:p>
            <a:pPr marL="971550" lvl="1" indent="-285750"/>
            <a:endParaRPr lang="fr-FR" dirty="0"/>
          </a:p>
          <a:p>
            <a:pPr marL="971550" lvl="1" indent="-285750"/>
            <a:r>
              <a:rPr lang="fr-FR" dirty="0"/>
              <a:t>Guides de mise en œuvre</a:t>
            </a:r>
          </a:p>
          <a:p>
            <a:pPr marL="685800" lvl="1" indent="0">
              <a:buNone/>
            </a:pPr>
            <a:endParaRPr lang="fr-FR" dirty="0"/>
          </a:p>
          <a:p>
            <a:pPr marL="685800" lvl="1" indent="0">
              <a:buNone/>
            </a:pPr>
            <a:r>
              <a:rPr lang="fr-FR" dirty="0"/>
              <a:t>Exemple : </a:t>
            </a:r>
            <a:r>
              <a:rPr lang="fr-FR" dirty="0">
                <a:hlinkClick r:id="rId3"/>
              </a:rPr>
              <a:t>https://refactoring.guru/design-patterns/builder</a:t>
            </a: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65837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aed57810c0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Bienvenue sur cette formation M2I</a:t>
            </a:r>
            <a:endParaRPr/>
          </a:p>
        </p:txBody>
      </p:sp>
      <p:sp>
        <p:nvSpPr>
          <p:cNvPr id="81" name="Google Shape;81;g2aed57810c0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2400" b="1" i="1" u="sng" dirty="0"/>
              <a:t>Formateur </a:t>
            </a:r>
            <a:r>
              <a:rPr lang="fr-FR" sz="2400" i="1" u="sng" dirty="0"/>
              <a:t>: </a:t>
            </a:r>
          </a:p>
          <a:p>
            <a:pPr marL="0" lvl="0" indent="0" algn="l" rtl="0">
              <a:spcBef>
                <a:spcPts val="360"/>
              </a:spcBef>
              <a:spcAft>
                <a:spcPts val="0"/>
              </a:spcAft>
              <a:buNone/>
            </a:pPr>
            <a:endParaRPr lang="fr-FR" i="1" dirty="0"/>
          </a:p>
          <a:p>
            <a:pPr marL="0" lvl="0" indent="0" algn="l" rtl="0">
              <a:spcBef>
                <a:spcPts val="360"/>
              </a:spcBef>
              <a:spcAft>
                <a:spcPts val="0"/>
              </a:spcAft>
              <a:buNone/>
            </a:pPr>
            <a:r>
              <a:rPr lang="fr-FR" b="1" i="1" dirty="0"/>
              <a:t>Prénom</a:t>
            </a:r>
            <a:r>
              <a:rPr lang="fr-FR" i="1" dirty="0"/>
              <a:t> : Timothée</a:t>
            </a:r>
          </a:p>
          <a:p>
            <a:pPr marL="0" lvl="0" indent="0" algn="l" rtl="0">
              <a:spcBef>
                <a:spcPts val="360"/>
              </a:spcBef>
              <a:spcAft>
                <a:spcPts val="0"/>
              </a:spcAft>
              <a:buNone/>
            </a:pPr>
            <a:r>
              <a:rPr lang="fr-FR" b="1" i="1" dirty="0"/>
              <a:t>Nom</a:t>
            </a:r>
            <a:r>
              <a:rPr lang="fr-FR" i="1" dirty="0"/>
              <a:t> : Demares</a:t>
            </a:r>
          </a:p>
          <a:p>
            <a:pPr marL="0" lvl="0" indent="0" algn="l" rtl="0">
              <a:spcBef>
                <a:spcPts val="360"/>
              </a:spcBef>
              <a:spcAft>
                <a:spcPts val="0"/>
              </a:spcAft>
              <a:buNone/>
            </a:pPr>
            <a:r>
              <a:rPr lang="fr-FR" b="1" i="1" dirty="0"/>
              <a:t>Email</a:t>
            </a:r>
            <a:r>
              <a:rPr lang="fr-FR" i="1" dirty="0"/>
              <a:t> : </a:t>
            </a:r>
            <a:r>
              <a:rPr lang="fr-FR" i="1" dirty="0">
                <a:hlinkClick r:id="rId3"/>
              </a:rPr>
              <a:t>timothee.demares@gmail.com</a:t>
            </a:r>
            <a:endParaRPr lang="fr-FR" i="1" dirty="0"/>
          </a:p>
          <a:p>
            <a:pPr marL="0" lvl="0" indent="0" algn="l" rtl="0">
              <a:spcBef>
                <a:spcPts val="360"/>
              </a:spcBef>
              <a:spcAft>
                <a:spcPts val="0"/>
              </a:spcAft>
              <a:buNone/>
            </a:pPr>
            <a:endParaRPr lang="fr-FR" i="1" dirty="0"/>
          </a:p>
          <a:p>
            <a:pPr marL="0" lvl="0" indent="0" algn="l" rtl="0">
              <a:spcBef>
                <a:spcPts val="360"/>
              </a:spcBef>
              <a:spcAft>
                <a:spcPts val="0"/>
              </a:spcAft>
              <a:buNone/>
            </a:pPr>
            <a:r>
              <a:rPr lang="fr-FR" i="1" dirty="0"/>
              <a:t>Développeur full-stack python et formateur depuis 2 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C5832DD1-5BD7-CE9A-5333-7E8CC1A816C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E9041AEA-2CEA-0E48-1D8C-689B6DA2D9D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Familles de Patterns (</a:t>
            </a:r>
            <a:r>
              <a:rPr lang="fr-FR" dirty="0" err="1"/>
              <a:t>GoF</a:t>
            </a:r>
            <a:r>
              <a:rPr lang="fr-FR" dirty="0"/>
              <a:t>, GRASP)</a:t>
            </a:r>
          </a:p>
        </p:txBody>
      </p:sp>
      <p:sp>
        <p:nvSpPr>
          <p:cNvPr id="172" name="Google Shape;172;g2aed57810c0_0_44">
            <a:extLst>
              <a:ext uri="{FF2B5EF4-FFF2-40B4-BE49-F238E27FC236}">
                <a16:creationId xmlns:a16="http://schemas.microsoft.com/office/drawing/2014/main" id="{264A85B3-FD6E-CDB6-2FC9-76959B9E879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t>Gang of Four (</a:t>
            </a:r>
            <a:r>
              <a:rPr lang="en-US" dirty="0" err="1"/>
              <a:t>GoF</a:t>
            </a:r>
            <a:r>
              <a:rPr lang="en-US" dirty="0"/>
              <a:t>) Patterns</a:t>
            </a:r>
          </a:p>
          <a:p>
            <a:pPr marL="971550" lvl="1" indent="-285750">
              <a:buFont typeface="Arial" panose="020B0604020202020204" pitchFamily="34" charset="0"/>
              <a:buChar char="•"/>
            </a:pPr>
            <a:r>
              <a:rPr lang="fr-FR" dirty="0" err="1">
                <a:solidFill>
                  <a:schemeClr val="bg1">
                    <a:lumMod val="50000"/>
                  </a:schemeClr>
                </a:solidFill>
              </a:rPr>
              <a:t>Créationnels</a:t>
            </a:r>
            <a:r>
              <a:rPr lang="fr-FR" dirty="0">
                <a:solidFill>
                  <a:schemeClr val="bg1">
                    <a:lumMod val="50000"/>
                  </a:schemeClr>
                </a:solidFill>
              </a:rPr>
              <a:t>, Structurels, Comportementaux</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Singleton, Adapter, Observer</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GRASP Patterns</a:t>
            </a:r>
          </a:p>
          <a:p>
            <a:pPr marL="971550" lvl="1" indent="-285750">
              <a:buFont typeface="Arial" panose="020B0604020202020204" pitchFamily="34" charset="0"/>
              <a:buChar char="•"/>
            </a:pPr>
            <a:r>
              <a:rPr lang="fr-FR" dirty="0">
                <a:solidFill>
                  <a:schemeClr val="bg1">
                    <a:lumMod val="50000"/>
                  </a:schemeClr>
                </a:solidFill>
              </a:rPr>
              <a:t>Principes de responsabilité et d'assignation</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Expert, Couplage Faible, Fabrication Contrôlée</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Comparaison et synergies</a:t>
            </a:r>
          </a:p>
          <a:p>
            <a:pPr marL="685800" lvl="1" indent="0">
              <a:buNone/>
            </a:pPr>
            <a:r>
              <a:rPr lang="fr-FR" dirty="0">
                <a:solidFill>
                  <a:schemeClr val="bg1">
                    <a:lumMod val="50000"/>
                  </a:schemeClr>
                </a:solidFill>
              </a:rPr>
              <a:t>-&gt; </a:t>
            </a:r>
            <a:r>
              <a:rPr lang="fr-FR" dirty="0" err="1">
                <a:solidFill>
                  <a:schemeClr val="bg1">
                    <a:lumMod val="50000"/>
                  </a:schemeClr>
                </a:solidFill>
              </a:rPr>
              <a:t>GoF</a:t>
            </a:r>
            <a:r>
              <a:rPr lang="fr-FR" dirty="0">
                <a:solidFill>
                  <a:schemeClr val="bg1">
                    <a:lumMod val="50000"/>
                  </a:schemeClr>
                </a:solidFill>
              </a:rPr>
              <a:t> pour la conception logicielle, GRASP pour la responsabilité des objets</a:t>
            </a:r>
          </a:p>
          <a:p>
            <a:pPr marL="685800" lvl="1" indent="0">
              <a:buNone/>
            </a:pPr>
            <a:endParaRPr lang="fr-FR" dirty="0"/>
          </a:p>
          <a:p>
            <a:pPr marL="514350" indent="-285750">
              <a:buFont typeface="Arial" panose="020B0604020202020204" pitchFamily="34" charset="0"/>
              <a:buChar char="•"/>
            </a:pPr>
            <a:r>
              <a:rPr lang="fr-FR" dirty="0"/>
              <a:t>Choix basé sur le contexte</a:t>
            </a:r>
          </a:p>
          <a:p>
            <a:pPr marL="685800" lvl="1" indent="0">
              <a:buNone/>
            </a:pPr>
            <a:r>
              <a:rPr lang="fr-FR" dirty="0">
                <a:solidFill>
                  <a:schemeClr val="bg1">
                    <a:lumMod val="50000"/>
                  </a:schemeClr>
                </a:solidFill>
              </a:rPr>
              <a:t>-&gt; Adapter selon les besoins spécifiques du projet</a:t>
            </a:r>
          </a:p>
          <a:p>
            <a:pPr marL="971550" lvl="1" indent="-285750">
              <a:buFont typeface="Arial" panose="020B0604020202020204" pitchFamily="34" charset="0"/>
              <a:buChar char="•"/>
            </a:pPr>
            <a:endParaRPr lang="fr-FR" dirty="0"/>
          </a:p>
          <a:p>
            <a:pPr marL="685800" lvl="1" indent="0">
              <a:buNone/>
            </a:pPr>
            <a:endParaRPr lang="fr-FR" dirty="0"/>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1367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aed57810c0_0_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Exercice</a:t>
            </a:r>
            <a:endParaRPr dirty="0"/>
          </a:p>
        </p:txBody>
      </p:sp>
      <p:sp>
        <p:nvSpPr>
          <p:cNvPr id="188" name="Google Shape;188;g2aed57810c0_0_98"/>
          <p:cNvSpPr txBox="1">
            <a:spLocks noGrp="1"/>
          </p:cNvSpPr>
          <p:nvPr>
            <p:ph type="body" idx="1"/>
          </p:nvPr>
        </p:nvSpPr>
        <p:spPr>
          <a:xfrm>
            <a:off x="321661" y="775613"/>
            <a:ext cx="8728076" cy="934241"/>
          </a:xfrm>
          <a:prstGeom prst="rect">
            <a:avLst/>
          </a:prstGeom>
        </p:spPr>
        <p:txBody>
          <a:bodyPr spcFirstLastPara="1" wrap="square" lIns="91425" tIns="45700" rIns="91425" bIns="45700" anchor="t" anchorCtr="0">
            <a:normAutofit lnSpcReduction="10000"/>
          </a:bodyPr>
          <a:lstStyle/>
          <a:p>
            <a:pPr marL="114300" indent="0"/>
            <a:r>
              <a:rPr lang="fr-FR" sz="1800" kern="100" dirty="0">
                <a:effectLst/>
                <a:latin typeface="Calibri" panose="020F0502020204030204" pitchFamily="34" charset="0"/>
                <a:ea typeface="Calibri" panose="020F0502020204030204" pitchFamily="34" charset="0"/>
                <a:cs typeface="Times New Roman" panose="02020603050405020304" pitchFamily="18" charset="0"/>
              </a:rPr>
              <a:t>Vous avez à votre disposition un diagramme de classes UML pour un système simplifié de gestion de bibliothèque. Ce système permet la gestion des livres, des utilisateurs emprunteurs, et de la bibliothèque elle-même.</a:t>
            </a:r>
          </a:p>
          <a:p>
            <a:pPr marL="114300" lvl="0" indent="0" algn="l" rtl="0">
              <a:spcBef>
                <a:spcPts val="360"/>
              </a:spcBef>
              <a:spcAft>
                <a:spcPts val="0"/>
              </a:spcAft>
              <a:buSzPts val="1800"/>
            </a:pPr>
            <a:endParaRPr sz="1400" i="1" dirty="0">
              <a:solidFill>
                <a:schemeClr val="bg1">
                  <a:lumMod val="50000"/>
                </a:schemeClr>
              </a:solidFill>
            </a:endParaRPr>
          </a:p>
        </p:txBody>
      </p:sp>
      <p:pic>
        <p:nvPicPr>
          <p:cNvPr id="2" name="Image 1">
            <a:extLst>
              <a:ext uri="{FF2B5EF4-FFF2-40B4-BE49-F238E27FC236}">
                <a16:creationId xmlns:a16="http://schemas.microsoft.com/office/drawing/2014/main" id="{5B1A6E3F-7283-B8AF-7F3E-A28446F537ED}"/>
              </a:ext>
            </a:extLst>
          </p:cNvPr>
          <p:cNvPicPr>
            <a:picLocks noChangeAspect="1"/>
          </p:cNvPicPr>
          <p:nvPr/>
        </p:nvPicPr>
        <p:blipFill>
          <a:blip r:embed="rId3"/>
          <a:stretch>
            <a:fillRect/>
          </a:stretch>
        </p:blipFill>
        <p:spPr>
          <a:xfrm>
            <a:off x="451480" y="1843669"/>
            <a:ext cx="4367646" cy="3517745"/>
          </a:xfrm>
          <a:prstGeom prst="rect">
            <a:avLst/>
          </a:prstGeom>
        </p:spPr>
      </p:pic>
      <p:sp>
        <p:nvSpPr>
          <p:cNvPr id="3" name="ZoneTexte 2">
            <a:extLst>
              <a:ext uri="{FF2B5EF4-FFF2-40B4-BE49-F238E27FC236}">
                <a16:creationId xmlns:a16="http://schemas.microsoft.com/office/drawing/2014/main" id="{DF09CE6E-E753-4FA5-BEED-0B159911A649}"/>
              </a:ext>
            </a:extLst>
          </p:cNvPr>
          <p:cNvSpPr txBox="1"/>
          <p:nvPr/>
        </p:nvSpPr>
        <p:spPr>
          <a:xfrm>
            <a:off x="4685699" y="1709854"/>
            <a:ext cx="4153889" cy="393191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Analyser le diagramme</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Identifier de potentiels problèmes de conception</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Connaissez vous des designs patterns applicables ici ?</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Proposer une modification du diagramme UML qui intègre ce ou ces pattern(s) (Il est possible d’ajouter ou modifier des classes ou des relations si nécessaire)</a:t>
            </a:r>
          </a:p>
          <a:p>
            <a:pPr marL="342900" lvl="0" indent="-342900">
              <a:lnSpc>
                <a:spcPct val="107000"/>
              </a:lnSpc>
              <a:spcAft>
                <a:spcPts val="800"/>
              </a:spcAft>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Discuter des avantages en termes de flexibilité, réutilisabilité ou de simplification du code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ed57810c0_0_5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ce qu’il faut retenir</a:t>
            </a:r>
            <a:endParaRPr dirty="0"/>
          </a:p>
        </p:txBody>
      </p:sp>
      <p:sp>
        <p:nvSpPr>
          <p:cNvPr id="195" name="Google Shape;195;g2aed57810c0_0_5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Essence des Design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Liens avec UML et Conception</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Formalisation</a:t>
            </a:r>
          </a:p>
          <a:p>
            <a:pPr marL="0" lvl="0" indent="0" algn="l" rtl="0">
              <a:spcBef>
                <a:spcPts val="36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aed57810c0_0_6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Présentation générale : les conseils du formateur</a:t>
            </a:r>
            <a:endParaRPr dirty="0"/>
          </a:p>
        </p:txBody>
      </p:sp>
      <p:sp>
        <p:nvSpPr>
          <p:cNvPr id="209" name="Google Shape;209;g2aed57810c0_0_6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Parcourir le site web </a:t>
            </a:r>
            <a:r>
              <a:rPr lang="fr-FR" dirty="0">
                <a:hlinkClick r:id="rId3"/>
              </a:rPr>
              <a:t>https://refactoring.guru</a:t>
            </a:r>
            <a:r>
              <a:rPr lang="fr-FR" dirty="0"/>
              <a:t> pour connaitre les problèmes courants en programmation. Ou des livres sur le sujet.</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Quand vous rencontrerez ces problèmes, vous saurez qu’une solution existe et ce sera l’occasion d’apprendre le pattern correspondant avec un cas pratique.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Tenter de le faire seul, ou si possible avec un développeur qui à déjà l’expérience de ce pattern.</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Parler avec d’autres développeurs de design patterns.</a:t>
            </a:r>
          </a:p>
          <a:p>
            <a:pPr marL="457200" lvl="0" indent="-342900" algn="l" rtl="0">
              <a:spcBef>
                <a:spcPts val="360"/>
              </a:spcBef>
              <a:spcAft>
                <a:spcPts val="0"/>
              </a:spcAft>
              <a:buSzPts val="1800"/>
              <a:buChar char="●"/>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aed57810c0_0_6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1 </a:t>
            </a:r>
            <a:endParaRPr dirty="0"/>
          </a:p>
        </p:txBody>
      </p:sp>
      <p:sp>
        <p:nvSpPr>
          <p:cNvPr id="216" name="Google Shape;216;g2aed57810c0_0_6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1 : présentation générale”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Matin : https://forms.gle/JGYvUBTj62YCNiUD7</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ed57810c0_0_160"/>
          <p:cNvSpPr txBox="1">
            <a:spLocks noGrp="1"/>
          </p:cNvSpPr>
          <p:nvPr>
            <p:ph type="title"/>
          </p:nvPr>
        </p:nvSpPr>
        <p:spPr>
          <a:xfrm>
            <a:off x="1380600" y="2414420"/>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2 : Patterns de construction d’objets (créateur)</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ed57810c0_0_12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1/2</a:t>
            </a:r>
          </a:p>
        </p:txBody>
      </p:sp>
      <p:sp>
        <p:nvSpPr>
          <p:cNvPr id="229" name="Google Shape;229;g2aed57810c0_0_12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Multiplicité d’instances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Créations d’objets non souhaitées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Plusieurs objets instanciés peuvent consommer plus de mémoire</a:t>
            </a:r>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Connexion à la base de donnée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Paramètres de configuration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Logger</a:t>
            </a:r>
          </a:p>
          <a:p>
            <a:pPr marL="285750" lvl="0" indent="-285750" algn="l" rtl="0">
              <a:spcBef>
                <a:spcPts val="360"/>
              </a:spcBef>
              <a:spcAft>
                <a:spcPts val="0"/>
              </a:spcAft>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9E23F79C-FF27-A345-C9A0-77564F8CF75E}"/>
              </a:ext>
            </a:extLst>
          </p:cNvPr>
          <p:cNvPicPr>
            <a:picLocks noChangeAspect="1"/>
          </p:cNvPicPr>
          <p:nvPr/>
        </p:nvPicPr>
        <p:blipFill>
          <a:blip r:embed="rId3"/>
          <a:stretch>
            <a:fillRect/>
          </a:stretch>
        </p:blipFill>
        <p:spPr>
          <a:xfrm>
            <a:off x="4158630" y="2613877"/>
            <a:ext cx="3743867" cy="24286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931F8F-3439-CB57-472E-2D07C01188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366FD7F-0790-190C-94FD-31C59F87AE3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2/2</a:t>
            </a:r>
          </a:p>
        </p:txBody>
      </p:sp>
      <p:sp>
        <p:nvSpPr>
          <p:cNvPr id="229" name="Google Shape;229;g2aed57810c0_0_122">
            <a:extLst>
              <a:ext uri="{FF2B5EF4-FFF2-40B4-BE49-F238E27FC236}">
                <a16:creationId xmlns:a16="http://schemas.microsoft.com/office/drawing/2014/main" id="{125E13A1-2337-5E86-A95E-5E7C54A79FB0}"/>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UML :</a:t>
            </a:r>
          </a:p>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4" name="Image 3">
            <a:extLst>
              <a:ext uri="{FF2B5EF4-FFF2-40B4-BE49-F238E27FC236}">
                <a16:creationId xmlns:a16="http://schemas.microsoft.com/office/drawing/2014/main" id="{7CC5AE93-2D80-608F-469E-13924B6A9D95}"/>
              </a:ext>
            </a:extLst>
          </p:cNvPr>
          <p:cNvPicPr>
            <a:picLocks noChangeAspect="1"/>
          </p:cNvPicPr>
          <p:nvPr/>
        </p:nvPicPr>
        <p:blipFill>
          <a:blip r:embed="rId3"/>
          <a:stretch>
            <a:fillRect/>
          </a:stretch>
        </p:blipFill>
        <p:spPr>
          <a:xfrm>
            <a:off x="423737" y="1636755"/>
            <a:ext cx="2333951" cy="1162212"/>
          </a:xfrm>
          <a:prstGeom prst="rect">
            <a:avLst/>
          </a:prstGeom>
        </p:spPr>
      </p:pic>
      <p:sp>
        <p:nvSpPr>
          <p:cNvPr id="5" name="ZoneTexte 4">
            <a:extLst>
              <a:ext uri="{FF2B5EF4-FFF2-40B4-BE49-F238E27FC236}">
                <a16:creationId xmlns:a16="http://schemas.microsoft.com/office/drawing/2014/main" id="{F4217932-2A6E-E322-339D-36D720711C1D}"/>
              </a:ext>
            </a:extLst>
          </p:cNvPr>
          <p:cNvSpPr txBox="1"/>
          <p:nvPr/>
        </p:nvSpPr>
        <p:spPr>
          <a:xfrm>
            <a:off x="3605560" y="990418"/>
            <a:ext cx="4713249" cy="523220"/>
          </a:xfrm>
          <a:prstGeom prst="rect">
            <a:avLst/>
          </a:prstGeom>
          <a:noFill/>
        </p:spPr>
        <p:txBody>
          <a:bodyPr wrap="square" rtlCol="0">
            <a:spAutoFit/>
          </a:bodyPr>
          <a:lstStyle/>
          <a:p>
            <a:r>
              <a:rPr lang="fr-FR" dirty="0"/>
              <a:t>Pseudo code :</a:t>
            </a:r>
          </a:p>
          <a:p>
            <a:endParaRPr lang="fr-FR" dirty="0"/>
          </a:p>
        </p:txBody>
      </p:sp>
      <p:pic>
        <p:nvPicPr>
          <p:cNvPr id="7" name="Image 6">
            <a:extLst>
              <a:ext uri="{FF2B5EF4-FFF2-40B4-BE49-F238E27FC236}">
                <a16:creationId xmlns:a16="http://schemas.microsoft.com/office/drawing/2014/main" id="{7DA2572A-DFA3-99C9-E71E-16A72BFEC262}"/>
              </a:ext>
            </a:extLst>
          </p:cNvPr>
          <p:cNvPicPr>
            <a:picLocks noChangeAspect="1"/>
          </p:cNvPicPr>
          <p:nvPr/>
        </p:nvPicPr>
        <p:blipFill>
          <a:blip r:embed="rId4"/>
          <a:stretch>
            <a:fillRect/>
          </a:stretch>
        </p:blipFill>
        <p:spPr>
          <a:xfrm>
            <a:off x="3287229" y="946598"/>
            <a:ext cx="3941240" cy="4442853"/>
          </a:xfrm>
          <a:prstGeom prst="rect">
            <a:avLst/>
          </a:prstGeom>
        </p:spPr>
      </p:pic>
    </p:spTree>
    <p:extLst>
      <p:ext uri="{BB962C8B-B14F-4D97-AF65-F5344CB8AC3E}">
        <p14:creationId xmlns:p14="http://schemas.microsoft.com/office/powerpoint/2010/main" val="18804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1DAFCF8-95C5-386F-E7E8-4E4B053E5BA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018020-D8CE-596F-70C7-E57F243D5B9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1/3</a:t>
            </a:r>
          </a:p>
        </p:txBody>
      </p:sp>
      <p:sp>
        <p:nvSpPr>
          <p:cNvPr id="229" name="Google Shape;229;g2aed57810c0_0_122">
            <a:extLst>
              <a:ext uri="{FF2B5EF4-FFF2-40B4-BE49-F238E27FC236}">
                <a16:creationId xmlns:a16="http://schemas.microsoft.com/office/drawing/2014/main" id="{AD53FB99-12A9-A01D-52AF-0287735C4A1C}"/>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 la création d’objets de leur utilisation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 client</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une connexion à différentes bases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de butons en fonction de l’OS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 paiement à partir d’un CB, VISA, </a:t>
            </a:r>
            <a:r>
              <a:rPr lang="fr-FR" sz="1600" dirty="0" err="1">
                <a:solidFill>
                  <a:schemeClr val="bg1">
                    <a:lumMod val="50000"/>
                  </a:schemeClr>
                </a:solidFill>
              </a:rPr>
              <a:t>paypal</a:t>
            </a:r>
            <a:r>
              <a:rPr lang="fr-FR" sz="1600" dirty="0">
                <a:solidFill>
                  <a:schemeClr val="bg1">
                    <a:lumMod val="50000"/>
                  </a:schemeClr>
                </a:solidFill>
              </a:rPr>
              <a:t> …</a:t>
            </a:r>
          </a:p>
          <a:p>
            <a:pPr marL="285750" lvl="0" indent="-285750" algn="l" rtl="0">
              <a:spcBef>
                <a:spcPts val="360"/>
              </a:spcBef>
              <a:spcAft>
                <a:spcPts val="0"/>
              </a:spcAft>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A172216D-2490-4D9C-C37D-B2E0C752D55F}"/>
              </a:ext>
            </a:extLst>
          </p:cNvPr>
          <p:cNvPicPr>
            <a:picLocks noChangeAspect="1"/>
          </p:cNvPicPr>
          <p:nvPr/>
        </p:nvPicPr>
        <p:blipFill>
          <a:blip r:embed="rId3"/>
          <a:stretch>
            <a:fillRect/>
          </a:stretch>
        </p:blipFill>
        <p:spPr>
          <a:xfrm>
            <a:off x="5347892" y="840059"/>
            <a:ext cx="3491696" cy="2309188"/>
          </a:xfrm>
          <a:prstGeom prst="rect">
            <a:avLst/>
          </a:prstGeom>
        </p:spPr>
      </p:pic>
    </p:spTree>
    <p:extLst>
      <p:ext uri="{BB962C8B-B14F-4D97-AF65-F5344CB8AC3E}">
        <p14:creationId xmlns:p14="http://schemas.microsoft.com/office/powerpoint/2010/main" val="147911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5DF0999-AF83-54F0-B3DB-4B0C7FE43BB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D93000A-F80D-826E-1A32-2AD015F6BD6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2/3 (UML)</a:t>
            </a:r>
          </a:p>
        </p:txBody>
      </p:sp>
      <p:sp>
        <p:nvSpPr>
          <p:cNvPr id="229" name="Google Shape;229;g2aed57810c0_0_122">
            <a:extLst>
              <a:ext uri="{FF2B5EF4-FFF2-40B4-BE49-F238E27FC236}">
                <a16:creationId xmlns:a16="http://schemas.microsoft.com/office/drawing/2014/main" id="{02E3D7D8-ED53-32C4-6ACB-08A9276AC60D}"/>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6" name="Image 5">
            <a:extLst>
              <a:ext uri="{FF2B5EF4-FFF2-40B4-BE49-F238E27FC236}">
                <a16:creationId xmlns:a16="http://schemas.microsoft.com/office/drawing/2014/main" id="{97921622-1C19-EFED-B63D-3A61F87FE0FF}"/>
              </a:ext>
            </a:extLst>
          </p:cNvPr>
          <p:cNvPicPr>
            <a:picLocks noChangeAspect="1"/>
          </p:cNvPicPr>
          <p:nvPr/>
        </p:nvPicPr>
        <p:blipFill>
          <a:blip r:embed="rId3"/>
          <a:stretch>
            <a:fillRect/>
          </a:stretch>
        </p:blipFill>
        <p:spPr>
          <a:xfrm>
            <a:off x="963736" y="795755"/>
            <a:ext cx="5994920" cy="4123490"/>
          </a:xfrm>
          <a:prstGeom prst="rect">
            <a:avLst/>
          </a:prstGeom>
        </p:spPr>
      </p:pic>
    </p:spTree>
    <p:extLst>
      <p:ext uri="{BB962C8B-B14F-4D97-AF65-F5344CB8AC3E}">
        <p14:creationId xmlns:p14="http://schemas.microsoft.com/office/powerpoint/2010/main" val="383698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ed57810c0_0_26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réseau M2I Formation</a:t>
            </a:r>
            <a:endParaRPr/>
          </a:p>
        </p:txBody>
      </p:sp>
      <p:sp>
        <p:nvSpPr>
          <p:cNvPr id="88" name="Google Shape;88;g2aed57810c0_0_26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89" name="Google Shape;89;g2aed57810c0_0_266"/>
          <p:cNvPicPr preferRelativeResize="0"/>
          <p:nvPr/>
        </p:nvPicPr>
        <p:blipFill>
          <a:blip r:embed="rId3">
            <a:alphaModFix/>
          </a:blip>
          <a:stretch>
            <a:fillRect/>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6478956-D708-AA8D-465C-B7BD94125AB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0CFE7C1-966C-04AD-CB2A-FF615ACE062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3/3</a:t>
            </a:r>
          </a:p>
        </p:txBody>
      </p:sp>
      <p:sp>
        <p:nvSpPr>
          <p:cNvPr id="229" name="Google Shape;229;g2aed57810c0_0_122">
            <a:extLst>
              <a:ext uri="{FF2B5EF4-FFF2-40B4-BE49-F238E27FC236}">
                <a16:creationId xmlns:a16="http://schemas.microsoft.com/office/drawing/2014/main" id="{1405C3BC-8DB6-6BAB-459C-16627D9C9B34}"/>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4" name="Image 3">
            <a:extLst>
              <a:ext uri="{FF2B5EF4-FFF2-40B4-BE49-F238E27FC236}">
                <a16:creationId xmlns:a16="http://schemas.microsoft.com/office/drawing/2014/main" id="{EBCD7262-4CF4-2278-4845-2243A3C2D290}"/>
              </a:ext>
            </a:extLst>
          </p:cNvPr>
          <p:cNvPicPr>
            <a:picLocks noChangeAspect="1"/>
          </p:cNvPicPr>
          <p:nvPr/>
        </p:nvPicPr>
        <p:blipFill>
          <a:blip r:embed="rId3"/>
          <a:stretch>
            <a:fillRect/>
          </a:stretch>
        </p:blipFill>
        <p:spPr>
          <a:xfrm>
            <a:off x="3024813" y="276036"/>
            <a:ext cx="4858351" cy="4940912"/>
          </a:xfrm>
          <a:prstGeom prst="rect">
            <a:avLst/>
          </a:prstGeom>
        </p:spPr>
      </p:pic>
    </p:spTree>
    <p:extLst>
      <p:ext uri="{BB962C8B-B14F-4D97-AF65-F5344CB8AC3E}">
        <p14:creationId xmlns:p14="http://schemas.microsoft.com/office/powerpoint/2010/main" val="196154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3B344E-A9D5-CF3B-B882-B03C7159374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7D6AFAF-329F-1DA7-6BC6-5ED1483691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1/3</a:t>
            </a:r>
          </a:p>
        </p:txBody>
      </p:sp>
      <p:sp>
        <p:nvSpPr>
          <p:cNvPr id="229" name="Google Shape;229;g2aed57810c0_0_122">
            <a:extLst>
              <a:ext uri="{FF2B5EF4-FFF2-40B4-BE49-F238E27FC236}">
                <a16:creationId xmlns:a16="http://schemas.microsoft.com/office/drawing/2014/main" id="{AB7288AB-E9DA-E18F-45C2-84284CF18E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de construction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Immuabilité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Lisibilité et flexibilité</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Construction de maisons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d’un objet voiture</a:t>
            </a:r>
            <a:endParaRPr lang="fr-FR" dirty="0"/>
          </a:p>
        </p:txBody>
      </p:sp>
      <p:pic>
        <p:nvPicPr>
          <p:cNvPr id="6" name="Image 5">
            <a:extLst>
              <a:ext uri="{FF2B5EF4-FFF2-40B4-BE49-F238E27FC236}">
                <a16:creationId xmlns:a16="http://schemas.microsoft.com/office/drawing/2014/main" id="{8935C011-DABC-74D6-445B-9E101036E84D}"/>
              </a:ext>
            </a:extLst>
          </p:cNvPr>
          <p:cNvPicPr>
            <a:picLocks noChangeAspect="1"/>
          </p:cNvPicPr>
          <p:nvPr/>
        </p:nvPicPr>
        <p:blipFill>
          <a:blip r:embed="rId3"/>
          <a:stretch>
            <a:fillRect/>
          </a:stretch>
        </p:blipFill>
        <p:spPr>
          <a:xfrm>
            <a:off x="4978330" y="112537"/>
            <a:ext cx="3935755" cy="2272061"/>
          </a:xfrm>
          <a:prstGeom prst="rect">
            <a:avLst/>
          </a:prstGeom>
        </p:spPr>
      </p:pic>
      <p:pic>
        <p:nvPicPr>
          <p:cNvPr id="8" name="Image 7">
            <a:extLst>
              <a:ext uri="{FF2B5EF4-FFF2-40B4-BE49-F238E27FC236}">
                <a16:creationId xmlns:a16="http://schemas.microsoft.com/office/drawing/2014/main" id="{138027B9-5237-7F72-FB99-93A9E4C4D341}"/>
              </a:ext>
            </a:extLst>
          </p:cNvPr>
          <p:cNvPicPr>
            <a:picLocks noChangeAspect="1"/>
          </p:cNvPicPr>
          <p:nvPr/>
        </p:nvPicPr>
        <p:blipFill>
          <a:blip r:embed="rId4"/>
          <a:stretch>
            <a:fillRect/>
          </a:stretch>
        </p:blipFill>
        <p:spPr>
          <a:xfrm>
            <a:off x="4022464" y="2384598"/>
            <a:ext cx="2797179" cy="1926798"/>
          </a:xfrm>
          <a:prstGeom prst="rect">
            <a:avLst/>
          </a:prstGeom>
        </p:spPr>
      </p:pic>
    </p:spTree>
    <p:extLst>
      <p:ext uri="{BB962C8B-B14F-4D97-AF65-F5344CB8AC3E}">
        <p14:creationId xmlns:p14="http://schemas.microsoft.com/office/powerpoint/2010/main" val="801999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71A4935-65CF-EFBB-8D70-C5EE4B037A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7B86ABD-D6E9-F8BE-643F-AB17C311D2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2/3 (UML)</a:t>
            </a:r>
          </a:p>
        </p:txBody>
      </p:sp>
      <p:pic>
        <p:nvPicPr>
          <p:cNvPr id="4" name="Image 3">
            <a:extLst>
              <a:ext uri="{FF2B5EF4-FFF2-40B4-BE49-F238E27FC236}">
                <a16:creationId xmlns:a16="http://schemas.microsoft.com/office/drawing/2014/main" id="{7ADEE73F-ECC5-945F-4AF8-F66FF0517710}"/>
              </a:ext>
            </a:extLst>
          </p:cNvPr>
          <p:cNvPicPr>
            <a:picLocks noChangeAspect="1"/>
          </p:cNvPicPr>
          <p:nvPr/>
        </p:nvPicPr>
        <p:blipFill>
          <a:blip r:embed="rId3"/>
          <a:stretch>
            <a:fillRect/>
          </a:stretch>
        </p:blipFill>
        <p:spPr>
          <a:xfrm>
            <a:off x="960648" y="666750"/>
            <a:ext cx="5732140" cy="4381500"/>
          </a:xfrm>
          <a:prstGeom prst="rect">
            <a:avLst/>
          </a:prstGeom>
        </p:spPr>
      </p:pic>
    </p:spTree>
    <p:extLst>
      <p:ext uri="{BB962C8B-B14F-4D97-AF65-F5344CB8AC3E}">
        <p14:creationId xmlns:p14="http://schemas.microsoft.com/office/powerpoint/2010/main" val="1597685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EBDAEA-5C95-757C-8EA0-3EFAB634402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D4E9032-EFC2-B9C9-7157-EC3E482E612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3/3</a:t>
            </a:r>
          </a:p>
        </p:txBody>
      </p:sp>
      <p:pic>
        <p:nvPicPr>
          <p:cNvPr id="4" name="Image 3">
            <a:extLst>
              <a:ext uri="{FF2B5EF4-FFF2-40B4-BE49-F238E27FC236}">
                <a16:creationId xmlns:a16="http://schemas.microsoft.com/office/drawing/2014/main" id="{1D0B4E11-7696-45C0-4EE4-56CDE00F9346}"/>
              </a:ext>
            </a:extLst>
          </p:cNvPr>
          <p:cNvPicPr>
            <a:picLocks noChangeAspect="1"/>
          </p:cNvPicPr>
          <p:nvPr/>
        </p:nvPicPr>
        <p:blipFill>
          <a:blip r:embed="rId3"/>
          <a:stretch>
            <a:fillRect/>
          </a:stretch>
        </p:blipFill>
        <p:spPr>
          <a:xfrm>
            <a:off x="3199112" y="742896"/>
            <a:ext cx="3501950" cy="4229207"/>
          </a:xfrm>
          <a:prstGeom prst="rect">
            <a:avLst/>
          </a:prstGeom>
        </p:spPr>
      </p:pic>
      <p:sp>
        <p:nvSpPr>
          <p:cNvPr id="5" name="Google Shape;229;g2aed57810c0_0_122">
            <a:extLst>
              <a:ext uri="{FF2B5EF4-FFF2-40B4-BE49-F238E27FC236}">
                <a16:creationId xmlns:a16="http://schemas.microsoft.com/office/drawing/2014/main" id="{B53C26AB-B2C9-721A-3D54-BC7BED7DD345}"/>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python :</a:t>
            </a:r>
          </a:p>
        </p:txBody>
      </p:sp>
    </p:spTree>
    <p:extLst>
      <p:ext uri="{BB962C8B-B14F-4D97-AF65-F5344CB8AC3E}">
        <p14:creationId xmlns:p14="http://schemas.microsoft.com/office/powerpoint/2010/main" val="171474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530106-B9FC-F2CF-BE2A-7F668D2D8BF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4D1A97-BA5C-ED86-DAF8-48DC0A2B78B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1/3</a:t>
            </a:r>
          </a:p>
        </p:txBody>
      </p:sp>
      <p:sp>
        <p:nvSpPr>
          <p:cNvPr id="229" name="Google Shape;229;g2aed57810c0_0_122">
            <a:extLst>
              <a:ext uri="{FF2B5EF4-FFF2-40B4-BE49-F238E27FC236}">
                <a16:creationId xmlns:a16="http://schemas.microsoft.com/office/drawing/2014/main" id="{8680EE7F-A48A-B99C-1F9B-06485E22F13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Clonage d’objet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(ennemis,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 documents</a:t>
            </a:r>
            <a:endParaRPr lang="fr-FR" dirty="0"/>
          </a:p>
        </p:txBody>
      </p:sp>
      <p:pic>
        <p:nvPicPr>
          <p:cNvPr id="3" name="Image 2">
            <a:extLst>
              <a:ext uri="{FF2B5EF4-FFF2-40B4-BE49-F238E27FC236}">
                <a16:creationId xmlns:a16="http://schemas.microsoft.com/office/drawing/2014/main" id="{631B4AE5-B127-70EF-6311-BD4918ADA259}"/>
              </a:ext>
            </a:extLst>
          </p:cNvPr>
          <p:cNvPicPr>
            <a:picLocks noChangeAspect="1"/>
          </p:cNvPicPr>
          <p:nvPr/>
        </p:nvPicPr>
        <p:blipFill>
          <a:blip r:embed="rId3"/>
          <a:stretch>
            <a:fillRect/>
          </a:stretch>
        </p:blipFill>
        <p:spPr>
          <a:xfrm>
            <a:off x="4985350" y="595314"/>
            <a:ext cx="3801811" cy="2160964"/>
          </a:xfrm>
          <a:prstGeom prst="rect">
            <a:avLst/>
          </a:prstGeom>
        </p:spPr>
      </p:pic>
      <p:pic>
        <p:nvPicPr>
          <p:cNvPr id="4" name="Image 3">
            <a:extLst>
              <a:ext uri="{FF2B5EF4-FFF2-40B4-BE49-F238E27FC236}">
                <a16:creationId xmlns:a16="http://schemas.microsoft.com/office/drawing/2014/main" id="{7DBAD770-CF89-6F73-F8A3-00E11A187481}"/>
              </a:ext>
            </a:extLst>
          </p:cNvPr>
          <p:cNvPicPr>
            <a:picLocks noChangeAspect="1"/>
          </p:cNvPicPr>
          <p:nvPr/>
        </p:nvPicPr>
        <p:blipFill>
          <a:blip r:embed="rId4"/>
          <a:stretch>
            <a:fillRect/>
          </a:stretch>
        </p:blipFill>
        <p:spPr>
          <a:xfrm>
            <a:off x="4907410" y="2857500"/>
            <a:ext cx="2594485" cy="2443976"/>
          </a:xfrm>
          <a:prstGeom prst="rect">
            <a:avLst/>
          </a:prstGeom>
        </p:spPr>
      </p:pic>
    </p:spTree>
    <p:extLst>
      <p:ext uri="{BB962C8B-B14F-4D97-AF65-F5344CB8AC3E}">
        <p14:creationId xmlns:p14="http://schemas.microsoft.com/office/powerpoint/2010/main" val="71827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373D7E9-8725-C903-90B4-6B84A8209CC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7D7B880-2234-D78F-2354-7684377371B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2/3 (UML)</a:t>
            </a:r>
          </a:p>
        </p:txBody>
      </p:sp>
      <p:pic>
        <p:nvPicPr>
          <p:cNvPr id="6" name="Image 5">
            <a:extLst>
              <a:ext uri="{FF2B5EF4-FFF2-40B4-BE49-F238E27FC236}">
                <a16:creationId xmlns:a16="http://schemas.microsoft.com/office/drawing/2014/main" id="{104A413C-584D-4004-3CDA-8B6D065EA04E}"/>
              </a:ext>
            </a:extLst>
          </p:cNvPr>
          <p:cNvPicPr>
            <a:picLocks noChangeAspect="1"/>
          </p:cNvPicPr>
          <p:nvPr/>
        </p:nvPicPr>
        <p:blipFill>
          <a:blip r:embed="rId3"/>
          <a:stretch>
            <a:fillRect/>
          </a:stretch>
        </p:blipFill>
        <p:spPr>
          <a:xfrm>
            <a:off x="1162557" y="802829"/>
            <a:ext cx="6629198" cy="4193315"/>
          </a:xfrm>
          <a:prstGeom prst="rect">
            <a:avLst/>
          </a:prstGeom>
        </p:spPr>
      </p:pic>
    </p:spTree>
    <p:extLst>
      <p:ext uri="{BB962C8B-B14F-4D97-AF65-F5344CB8AC3E}">
        <p14:creationId xmlns:p14="http://schemas.microsoft.com/office/powerpoint/2010/main" val="46625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AFF691F-DB48-0B51-60D8-9406F3D1108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ACDDD8A-4152-FB4C-44AB-DC89FEDA951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3/3</a:t>
            </a:r>
          </a:p>
        </p:txBody>
      </p:sp>
      <p:sp>
        <p:nvSpPr>
          <p:cNvPr id="5" name="Google Shape;229;g2aed57810c0_0_122">
            <a:extLst>
              <a:ext uri="{FF2B5EF4-FFF2-40B4-BE49-F238E27FC236}">
                <a16:creationId xmlns:a16="http://schemas.microsoft.com/office/drawing/2014/main" id="{8B4A8C43-FA25-4ED4-BE62-BE2AEA18994D}"/>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7" name="Image 6">
            <a:extLst>
              <a:ext uri="{FF2B5EF4-FFF2-40B4-BE49-F238E27FC236}">
                <a16:creationId xmlns:a16="http://schemas.microsoft.com/office/drawing/2014/main" id="{BE25C1BA-F593-776C-B992-A0B2A56C4732}"/>
              </a:ext>
            </a:extLst>
          </p:cNvPr>
          <p:cNvPicPr>
            <a:picLocks noChangeAspect="1"/>
          </p:cNvPicPr>
          <p:nvPr/>
        </p:nvPicPr>
        <p:blipFill>
          <a:blip r:embed="rId3"/>
          <a:stretch>
            <a:fillRect/>
          </a:stretch>
        </p:blipFill>
        <p:spPr>
          <a:xfrm>
            <a:off x="3100040" y="946598"/>
            <a:ext cx="3315435" cy="4525537"/>
          </a:xfrm>
          <a:prstGeom prst="rect">
            <a:avLst/>
          </a:prstGeom>
        </p:spPr>
      </p:pic>
    </p:spTree>
    <p:extLst>
      <p:ext uri="{BB962C8B-B14F-4D97-AF65-F5344CB8AC3E}">
        <p14:creationId xmlns:p14="http://schemas.microsoft.com/office/powerpoint/2010/main" val="323589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ed57810c0_0_1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singleton</a:t>
            </a:r>
            <a:endParaRPr dirty="0"/>
          </a:p>
        </p:txBody>
      </p:sp>
      <p:sp>
        <p:nvSpPr>
          <p:cNvPr id="236" name="Google Shape;236;g2aed57810c0_0_1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2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Vous êtes engagé(e) comme développeur(</a:t>
            </a:r>
            <a:r>
              <a:rPr lang="fr-FR" sz="2100" kern="100" dirty="0" err="1">
                <a:effectLst/>
                <a:latin typeface="Calibri" panose="020F0502020204030204" pitchFamily="34" charset="0"/>
                <a:ea typeface="Calibri" panose="020F0502020204030204" pitchFamily="34" charset="0"/>
                <a:cs typeface="Times New Roman" panose="02020603050405020304" pitchFamily="18" charset="0"/>
              </a:rPr>
              <a:t>euse</a:t>
            </a: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pour construire un système de gestion pour un zoo virtuel. La direction de ce zoo souhaite avoir une application qui suit l'état général du zoo et qui permet de prendre des décisions en temps réel. Pour cela, le système devra avoir un point d'entrée unique qui centralise toutes les informations globales à propos du zoo, tel qu’un contrôleur principal. Ce contrôleur permettra de garantir que les informations sont cohérentes et à jour.</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Mission</a:t>
            </a:r>
          </a:p>
          <a:p>
            <a:pPr algn="just">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Votre mission est de concevoir et d'implémenter un pattern Singleton pour créer un contrôleur principal qui gère l'accès aux informations centralisées du zoo. Vous devez garantir qu'il n'existe qu'une seule instance de ce contrôleur à tout moment pour éviter des conflits de données et assurer la bonne gestion des ressources du zoo.</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2282C27F-0FE6-CC75-2958-79DC25835B77}"/>
              </a:ext>
            </a:extLst>
          </p:cNvPr>
          <p:cNvPicPr>
            <a:picLocks noChangeAspect="1"/>
          </p:cNvPicPr>
          <p:nvPr/>
        </p:nvPicPr>
        <p:blipFill>
          <a:blip r:embed="rId3"/>
          <a:stretch>
            <a:fillRect/>
          </a:stretch>
        </p:blipFill>
        <p:spPr>
          <a:xfrm>
            <a:off x="6530973" y="140568"/>
            <a:ext cx="873331" cy="10934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49C459-1D56-5152-EFC2-679062A0BBEB}"/>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C364AD73-08DB-6EBC-E86A-A4D08B435D2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a:t>
            </a:r>
            <a:r>
              <a:rPr lang="fr-FR" dirty="0" err="1"/>
              <a:t>factory</a:t>
            </a:r>
            <a:endParaRPr dirty="0"/>
          </a:p>
        </p:txBody>
      </p:sp>
      <p:sp>
        <p:nvSpPr>
          <p:cNvPr id="236" name="Google Shape;236;g2aed57810c0_0_104">
            <a:extLst>
              <a:ext uri="{FF2B5EF4-FFF2-40B4-BE49-F238E27FC236}">
                <a16:creationId xmlns:a16="http://schemas.microsoft.com/office/drawing/2014/main" id="{AF80BA33-EB68-260E-EB68-1EF161ABB2F9}"/>
              </a:ext>
            </a:extLst>
          </p:cNvPr>
          <p:cNvSpPr txBox="1">
            <a:spLocks noGrp="1"/>
          </p:cNvSpPr>
          <p:nvPr>
            <p:ph type="body" idx="1"/>
          </p:nvPr>
        </p:nvSpPr>
        <p:spPr>
          <a:xfrm>
            <a:off x="304412" y="1035050"/>
            <a:ext cx="8160138" cy="4196148"/>
          </a:xfrm>
          <a:prstGeom prst="rect">
            <a:avLst/>
          </a:prstGeom>
        </p:spPr>
        <p:txBody>
          <a:bodyPr spcFirstLastPara="1" wrap="square" lIns="91425" tIns="45700" rIns="91425" bIns="45700" anchor="t" anchorCtr="0">
            <a:normAutofit fontScale="92500" lnSpcReduction="1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19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Vous avez été embauché par une organisation secrète spécialisée dans la gestion et l'étude des créatures mythiques. Vos nouvelles responsabilités incluent la conception et le développement d'une application qui gère différentes créatures mythiques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cette tâche, vous devez créer un système qui peut générer différentes créatures mythiques sur la base de demandes spécifiques. Chaque créature a des caractéristiques propres, et de nouvelles créatures peuvent être ajoutées au système sans modification majeure du code existant.</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Implémenter une application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créer et gérer des créatures mythiques.</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DA931F30-EBBA-3CE6-8B14-777A582EB255}"/>
              </a:ext>
            </a:extLst>
          </p:cNvPr>
          <p:cNvPicPr>
            <a:picLocks noChangeAspect="1"/>
          </p:cNvPicPr>
          <p:nvPr/>
        </p:nvPicPr>
        <p:blipFill>
          <a:blip r:embed="rId3"/>
          <a:stretch>
            <a:fillRect/>
          </a:stretch>
        </p:blipFill>
        <p:spPr>
          <a:xfrm>
            <a:off x="6791624" y="81776"/>
            <a:ext cx="990197" cy="1115622"/>
          </a:xfrm>
          <a:prstGeom prst="rect">
            <a:avLst/>
          </a:prstGeom>
        </p:spPr>
      </p:pic>
    </p:spTree>
    <p:extLst>
      <p:ext uri="{BB962C8B-B14F-4D97-AF65-F5344CB8AC3E}">
        <p14:creationId xmlns:p14="http://schemas.microsoft.com/office/powerpoint/2010/main" val="3451032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B70EEDF-20A9-A47E-C2DD-ABF9EE532078}"/>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1C022DFB-8B69-569A-A7F8-787629B7C10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prototype</a:t>
            </a:r>
            <a:endParaRPr dirty="0"/>
          </a:p>
        </p:txBody>
      </p:sp>
      <p:sp>
        <p:nvSpPr>
          <p:cNvPr id="236" name="Google Shape;236;g2aed57810c0_0_104">
            <a:extLst>
              <a:ext uri="{FF2B5EF4-FFF2-40B4-BE49-F238E27FC236}">
                <a16:creationId xmlns:a16="http://schemas.microsoft.com/office/drawing/2014/main" id="{FD351A6A-1725-892C-1F59-6023E39A4BC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34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Dans cet exercice, vous allez concevoir une application JavaScript qui utilise le pattern Prototype pour cloner des super-héros. Vous faites partie d'une équipe de développeurs travaillant pour une agence de super-héros fictive. Votre mission est de créer un système qui permet de cloner rapidement des super-héros déjà existants afin de réagir efficacement à des menaces urgentes.</a:t>
            </a:r>
          </a:p>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L'agence de super-héros dispose d'un ensemble de super-héros dotés de pouvoirs variés. Chaque super-héros a les caractéristiques suivantes :</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Nom</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Le nom du super-héros.</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Pouvoirs</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Une liste de pouvoirs (par exemple, vol, super-force, invisibilité).</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Expérience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Années d'expérience dans le combat contre le crime.</a:t>
            </a:r>
          </a:p>
          <a:p>
            <a:pPr marL="457200" lvl="1" indent="0">
              <a:lnSpc>
                <a:spcPct val="107000"/>
              </a:lnSpc>
              <a:spcAft>
                <a:spcPts val="800"/>
              </a:spcAft>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Équipe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Nom de l'équipe à laquelle le super-héros appartient.</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L'objectif est de créer une application qui permet de :</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Créer des instances de super-héros.</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Cloner ces super-héros pour créer de nouveaux super-héros disposant des mêmes caractéristiques (nom, pouvoirs, expérience, équipe).</a:t>
            </a:r>
          </a:p>
          <a:p>
            <a:pPr marL="457200" lvl="1" indent="0">
              <a:lnSpc>
                <a:spcPct val="107000"/>
              </a:lnSpc>
              <a:spcAft>
                <a:spcPts val="800"/>
              </a:spcAft>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Modifier certaines propriétés si nécessaire après le clonage (par exemple, le nom ou l'équipe du super-héros).</a:t>
            </a:r>
            <a:endParaRPr sz="4000"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B3B5C73C-3F12-6E57-09BF-92DA2768D65F}"/>
              </a:ext>
            </a:extLst>
          </p:cNvPr>
          <p:cNvPicPr>
            <a:picLocks noChangeAspect="1"/>
          </p:cNvPicPr>
          <p:nvPr/>
        </p:nvPicPr>
        <p:blipFill>
          <a:blip r:embed="rId3"/>
          <a:stretch>
            <a:fillRect/>
          </a:stretch>
        </p:blipFill>
        <p:spPr>
          <a:xfrm>
            <a:off x="7371211" y="284811"/>
            <a:ext cx="524122" cy="661787"/>
          </a:xfrm>
          <a:prstGeom prst="rect">
            <a:avLst/>
          </a:prstGeom>
        </p:spPr>
      </p:pic>
    </p:spTree>
    <p:extLst>
      <p:ext uri="{BB962C8B-B14F-4D97-AF65-F5344CB8AC3E}">
        <p14:creationId xmlns:p14="http://schemas.microsoft.com/office/powerpoint/2010/main" val="416954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aed57810c0_0_27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groupe M2I</a:t>
            </a:r>
            <a:endParaRPr/>
          </a:p>
        </p:txBody>
      </p:sp>
      <p:sp>
        <p:nvSpPr>
          <p:cNvPr id="96" name="Google Shape;96;g2aed57810c0_0_27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groupe M2i est leader de la formation IT, Digital et Management en France depuis plus de 35 ans.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L’engagement pour la qualité en étant certifié </a:t>
            </a:r>
            <a:r>
              <a:rPr lang="fr-FR" dirty="0" err="1">
                <a:solidFill>
                  <a:srgbClr val="222222"/>
                </a:solidFill>
                <a:highlight>
                  <a:srgbClr val="FFFFFF"/>
                </a:highlight>
                <a:latin typeface="Arial"/>
                <a:ea typeface="Arial"/>
                <a:cs typeface="Arial"/>
                <a:sym typeface="Arial"/>
              </a:rPr>
              <a:t>Qualiopi</a:t>
            </a:r>
            <a:r>
              <a:rPr lang="fr-FR" dirty="0">
                <a:solidFill>
                  <a:srgbClr val="222222"/>
                </a:solidFill>
                <a:highlight>
                  <a:srgbClr val="FFFFFF"/>
                </a:highlight>
                <a:latin typeface="Arial"/>
                <a:ea typeface="Arial"/>
                <a:cs typeface="Arial"/>
                <a:sym typeface="Arial"/>
              </a:rPr>
              <a:t> et </a:t>
            </a:r>
            <a:r>
              <a:rPr lang="fr-FR" dirty="0" err="1">
                <a:solidFill>
                  <a:srgbClr val="222222"/>
                </a:solidFill>
                <a:highlight>
                  <a:srgbClr val="FFFFFF"/>
                </a:highlight>
                <a:latin typeface="Arial"/>
                <a:ea typeface="Arial"/>
                <a:cs typeface="Arial"/>
                <a:sym typeface="Arial"/>
              </a:rPr>
              <a:t>Datadock</a:t>
            </a:r>
            <a:r>
              <a:rPr lang="fr-FR"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Plus de 300 collaborateurs dédiés à la montée en compétences de votre capital humain.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catalogue M2I : </a:t>
            </a:r>
            <a:r>
              <a:rPr lang="fr-FR" u="sng" dirty="0">
                <a:solidFill>
                  <a:schemeClr val="hlink"/>
                </a:solidFill>
                <a:highlight>
                  <a:srgbClr val="FFFFFF"/>
                </a:highlight>
                <a:latin typeface="Arial"/>
                <a:ea typeface="Arial"/>
                <a:cs typeface="Arial"/>
                <a:sym typeface="Arial"/>
                <a:hlinkClick r:id="rId3"/>
              </a:rPr>
              <a:t>https://www.m2iformation.fr/catalogues/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Engagement vers la féminisation du numérique : </a:t>
            </a:r>
            <a:r>
              <a:rPr lang="fr-FR" u="sng" dirty="0">
                <a:solidFill>
                  <a:schemeClr val="hlink"/>
                </a:solidFill>
                <a:highlight>
                  <a:srgbClr val="FFFFFF"/>
                </a:highlight>
                <a:latin typeface="Arial"/>
                <a:ea typeface="Arial"/>
                <a:cs typeface="Arial"/>
                <a:sym typeface="Arial"/>
                <a:hlinkClick r:id="rId4"/>
              </a:rPr>
              <a:t>https://www.m2iformation.fr/numerique-au-feminin/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La démarche qualité : </a:t>
            </a:r>
            <a:r>
              <a:rPr lang="fr-FR" u="sng" dirty="0">
                <a:solidFill>
                  <a:schemeClr val="hlink"/>
                </a:solidFill>
                <a:highlight>
                  <a:srgbClr val="FFFFFF"/>
                </a:highlight>
                <a:latin typeface="Arial"/>
                <a:ea typeface="Arial"/>
                <a:cs typeface="Arial"/>
                <a:sym typeface="Arial"/>
                <a:hlinkClick r:id="rId5"/>
              </a:rPr>
              <a:t>https://www.m2iformation.fr/demarche-qualite/</a:t>
            </a: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ed57810c0_0_11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ce qu’il faut retenir</a:t>
            </a:r>
            <a:endParaRPr dirty="0"/>
          </a:p>
        </p:txBody>
      </p:sp>
      <p:sp>
        <p:nvSpPr>
          <p:cNvPr id="243" name="Google Shape;243;g2aed57810c0_0_11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Singleton</a:t>
            </a:r>
          </a:p>
          <a:p>
            <a:pPr lvl="1" indent="-342900">
              <a:spcBef>
                <a:spcPts val="360"/>
              </a:spcBef>
              <a:buSzPts val="1800"/>
              <a:buChar char="●"/>
            </a:pPr>
            <a:r>
              <a:rPr lang="fr-FR" dirty="0"/>
              <a:t>Instance unique</a:t>
            </a:r>
          </a:p>
          <a:p>
            <a:pPr lvl="1" indent="-342900">
              <a:spcBef>
                <a:spcPts val="360"/>
              </a:spcBef>
              <a:buSzPts val="1800"/>
              <a:buChar char="●"/>
            </a:pPr>
            <a:r>
              <a:rPr lang="fr-FR" dirty="0" err="1"/>
              <a:t>Acces</a:t>
            </a:r>
            <a:r>
              <a:rPr lang="fr-FR" dirty="0"/>
              <a:t> global</a:t>
            </a:r>
          </a:p>
          <a:p>
            <a:pPr lvl="1" indent="-342900">
              <a:spcBef>
                <a:spcPts val="360"/>
              </a:spcBef>
              <a:buSzPts val="1800"/>
              <a:buChar char="●"/>
            </a:pPr>
            <a:r>
              <a:rPr lang="fr-FR" dirty="0"/>
              <a:t>Contrôle d’instance</a:t>
            </a:r>
          </a:p>
          <a:p>
            <a:pPr indent="-342900">
              <a:buChar char="●"/>
            </a:pPr>
            <a:r>
              <a:rPr lang="fr-FR" dirty="0" err="1"/>
              <a:t>Factory</a:t>
            </a:r>
            <a:endParaRPr lang="fr-FR" dirty="0"/>
          </a:p>
          <a:p>
            <a:pPr lvl="1" indent="-342900">
              <a:buChar char="●"/>
            </a:pPr>
            <a:r>
              <a:rPr lang="fr-FR" dirty="0"/>
              <a:t>Encapsulation création objets</a:t>
            </a:r>
          </a:p>
          <a:p>
            <a:pPr lvl="1" indent="-342900">
              <a:buChar char="●"/>
            </a:pPr>
            <a:r>
              <a:rPr lang="fr-FR" dirty="0"/>
              <a:t>Interface commune</a:t>
            </a:r>
          </a:p>
          <a:p>
            <a:pPr lvl="1" indent="-342900">
              <a:buChar char="●"/>
            </a:pPr>
            <a:r>
              <a:rPr lang="fr-FR" dirty="0"/>
              <a:t>Flexibilité</a:t>
            </a:r>
          </a:p>
          <a:p>
            <a:pPr indent="-342900">
              <a:buChar char="●"/>
            </a:pPr>
            <a:r>
              <a:rPr lang="fr-FR" dirty="0"/>
              <a:t>Builder</a:t>
            </a:r>
          </a:p>
          <a:p>
            <a:pPr lvl="1" indent="-342900">
              <a:buChar char="●"/>
            </a:pPr>
            <a:r>
              <a:rPr lang="fr-FR" dirty="0"/>
              <a:t>Construction étape par étape</a:t>
            </a:r>
          </a:p>
          <a:p>
            <a:pPr lvl="1" indent="-342900">
              <a:buChar char="●"/>
            </a:pPr>
            <a:r>
              <a:rPr lang="fr-FR" dirty="0"/>
              <a:t>Complexité réduite</a:t>
            </a:r>
          </a:p>
          <a:p>
            <a:pPr lvl="1" indent="-342900">
              <a:buChar char="●"/>
            </a:pPr>
            <a:r>
              <a:rPr lang="fr-FR" dirty="0"/>
              <a:t>Indépendance des représentations</a:t>
            </a:r>
          </a:p>
          <a:p>
            <a:pPr indent="-342900">
              <a:buChar char="●"/>
            </a:pPr>
            <a:r>
              <a:rPr lang="fr-FR" dirty="0"/>
              <a:t>Prototype</a:t>
            </a:r>
          </a:p>
          <a:p>
            <a:pPr lvl="1" indent="-342900">
              <a:buChar char="●"/>
            </a:pPr>
            <a:r>
              <a:rPr lang="fr-FR" dirty="0"/>
              <a:t>Clonage objets</a:t>
            </a:r>
          </a:p>
          <a:p>
            <a:pPr lvl="1" indent="-342900">
              <a:buChar char="●"/>
            </a:pPr>
            <a:r>
              <a:rPr lang="fr-FR" dirty="0"/>
              <a:t>Performances</a:t>
            </a:r>
          </a:p>
          <a:p>
            <a:pPr lvl="1" indent="-342900">
              <a:buChar char="●"/>
            </a:pPr>
            <a:r>
              <a:rPr lang="fr-FR" dirty="0"/>
              <a:t>Variabilité flexible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ed57810c0_0_12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bonnes pratiques</a:t>
            </a:r>
            <a:endParaRPr dirty="0"/>
          </a:p>
        </p:txBody>
      </p:sp>
      <p:sp>
        <p:nvSpPr>
          <p:cNvPr id="250" name="Google Shape;250;g2aed57810c0_0_12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Un développeur doit immédiatement comprendre quel pattern a été utilisé, notamment avec un bon nommage.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Ne pas abuser des designs patterns, parler avec les autres développeurs si possible pour déterminer si c’est pertinent ou non.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d57810c0_0_13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les conseils du formateur</a:t>
            </a:r>
            <a:endParaRPr dirty="0"/>
          </a:p>
        </p:txBody>
      </p:sp>
      <p:sp>
        <p:nvSpPr>
          <p:cNvPr id="257" name="Google Shape;257;g2aed57810c0_0_13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Simplicité avant tout</a:t>
            </a:r>
          </a:p>
          <a:p>
            <a:pPr marL="114300" lvl="0" indent="0" algn="l" rtl="0">
              <a:spcBef>
                <a:spcPts val="360"/>
              </a:spcBef>
              <a:spcAft>
                <a:spcPts val="0"/>
              </a:spcAft>
              <a:buSzPts val="1800"/>
            </a:pPr>
            <a:endParaRPr lang="fr-FR" dirty="0"/>
          </a:p>
          <a:p>
            <a:pPr marL="457200" lvl="0" indent="-342900" algn="l" rtl="0">
              <a:spcBef>
                <a:spcPts val="360"/>
              </a:spcBef>
              <a:spcAft>
                <a:spcPts val="0"/>
              </a:spcAft>
              <a:buSzPts val="1800"/>
              <a:buChar char="●"/>
            </a:pPr>
            <a:r>
              <a:rPr lang="fr-FR" dirty="0"/>
              <a:t>Évolution progressive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Voir les designs patterns comme des </a:t>
            </a:r>
            <a:r>
              <a:rPr lang="fr-FR" b="1" dirty="0"/>
              <a:t>outils</a:t>
            </a:r>
            <a:r>
              <a:rPr lang="fr-FR" dirty="0"/>
              <a:t> et pas des prescriptions</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aed57810c0_0_14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2 : Patterns créateurs </a:t>
            </a:r>
            <a:endParaRPr dirty="0"/>
          </a:p>
        </p:txBody>
      </p:sp>
      <p:sp>
        <p:nvSpPr>
          <p:cNvPr id="264" name="Google Shape;264;g2aed57810c0_0_14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2 : Patterns créateurs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aed57810c0_0_167"/>
          <p:cNvSpPr txBox="1">
            <a:spLocks noGrp="1"/>
          </p:cNvSpPr>
          <p:nvPr>
            <p:ph type="title"/>
          </p:nvPr>
        </p:nvSpPr>
        <p:spPr>
          <a:xfrm>
            <a:off x="1380600" y="2315700"/>
            <a:ext cx="6382800" cy="541800"/>
          </a:xfrm>
          <a:prstGeom prst="rect">
            <a:avLst/>
          </a:prstGeom>
        </p:spPr>
        <p:txBody>
          <a:bodyPr spcFirstLastPara="1" wrap="square" lIns="91425" tIns="45700" rIns="91425" bIns="45700" anchor="t" anchorCtr="0">
            <a:normAutofit fontScale="90000"/>
          </a:bodyPr>
          <a:lstStyle/>
          <a:p>
            <a:r>
              <a:rPr lang="fr-FR" dirty="0"/>
              <a:t>Chapitre 3 : Les anti-patterns</a:t>
            </a:r>
            <a:br>
              <a:rPr lang="fr-FR" dirty="0"/>
            </a:br>
            <a:br>
              <a:rPr lang="fr-FR" dirty="0"/>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ed57810c0_0_17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singleton</a:t>
            </a:r>
            <a:endParaRPr dirty="0"/>
          </a:p>
        </p:txBody>
      </p:sp>
      <p:sp>
        <p:nvSpPr>
          <p:cNvPr id="277" name="Google Shape;277;g2aed57810c0_0_17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Utilisation abusive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Problème de testabilité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Couplage fort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0146381-35B7-FBF2-A816-19F4E6C9731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E85DCDBF-4CD7-92A0-FC0E-9C30076A43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modèle anémique</a:t>
            </a:r>
            <a:endParaRPr dirty="0"/>
          </a:p>
        </p:txBody>
      </p:sp>
      <p:sp>
        <p:nvSpPr>
          <p:cNvPr id="277" name="Google Shape;277;g2aed57810c0_0_174">
            <a:extLst>
              <a:ext uri="{FF2B5EF4-FFF2-40B4-BE49-F238E27FC236}">
                <a16:creationId xmlns:a16="http://schemas.microsoft.com/office/drawing/2014/main" id="{27D00764-1C91-A2F0-3BC9-49E054A7216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Richesse versus pauvreté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Absence de logique métier</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Structuration des données</a:t>
            </a:r>
            <a:endParaRPr dirty="0"/>
          </a:p>
        </p:txBody>
      </p:sp>
    </p:spTree>
    <p:extLst>
      <p:ext uri="{BB962C8B-B14F-4D97-AF65-F5344CB8AC3E}">
        <p14:creationId xmlns:p14="http://schemas.microsoft.com/office/powerpoint/2010/main" val="1852765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ed57810c0_0_1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Les anti-patterns : exercice</a:t>
            </a:r>
          </a:p>
        </p:txBody>
      </p:sp>
      <p:pic>
        <p:nvPicPr>
          <p:cNvPr id="3" name="Image 2">
            <a:extLst>
              <a:ext uri="{FF2B5EF4-FFF2-40B4-BE49-F238E27FC236}">
                <a16:creationId xmlns:a16="http://schemas.microsoft.com/office/drawing/2014/main" id="{4C8FFC72-E360-94D3-58F7-08AC7D02CA31}"/>
              </a:ext>
            </a:extLst>
          </p:cNvPr>
          <p:cNvPicPr>
            <a:picLocks noChangeAspect="1"/>
          </p:cNvPicPr>
          <p:nvPr/>
        </p:nvPicPr>
        <p:blipFill>
          <a:blip r:embed="rId3"/>
          <a:stretch>
            <a:fillRect/>
          </a:stretch>
        </p:blipFill>
        <p:spPr>
          <a:xfrm>
            <a:off x="564995" y="961924"/>
            <a:ext cx="7246809" cy="453690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d57810c0_0_1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ce qu’il faut retenir</a:t>
            </a:r>
            <a:endParaRPr dirty="0"/>
          </a:p>
        </p:txBody>
      </p:sp>
      <p:sp>
        <p:nvSpPr>
          <p:cNvPr id="291" name="Google Shape;291;g2aed57810c0_0_1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Complexité accrue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Coûts de maintenance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Réduction de la qualité du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aed57810c0_0_1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bonnes pratiques</a:t>
            </a:r>
            <a:endParaRPr dirty="0"/>
          </a:p>
        </p:txBody>
      </p:sp>
      <p:sp>
        <p:nvSpPr>
          <p:cNvPr id="298" name="Google Shape;298;g2aed57810c0_0_1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Revue de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Modèles éprouvés</a:t>
            </a:r>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aed57810c0_0_1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Horaire et convocations</a:t>
            </a:r>
            <a:endParaRPr/>
          </a:p>
        </p:txBody>
      </p:sp>
      <p:sp>
        <p:nvSpPr>
          <p:cNvPr id="103" name="Google Shape;103;g2aed57810c0_0_1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9h - 17h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le matin (</a:t>
            </a:r>
            <a:r>
              <a:rPr lang="fr-FR" dirty="0" err="1"/>
              <a:t>alarm</a:t>
            </a:r>
            <a:r>
              <a:rPr lang="fr-FR" dirty="0"/>
              <a:t>)</a:t>
            </a:r>
            <a:endParaRPr dirty="0"/>
          </a:p>
          <a:p>
            <a:pPr marL="457200" lvl="0" indent="-342900" algn="l" rtl="0">
              <a:spcBef>
                <a:spcPts val="0"/>
              </a:spcBef>
              <a:spcAft>
                <a:spcPts val="0"/>
              </a:spcAft>
              <a:buSzPts val="1800"/>
              <a:buChar char="●"/>
            </a:pPr>
            <a:r>
              <a:rPr lang="fr-FR" dirty="0"/>
              <a:t>1h de pause déjeuner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l’après midi (</a:t>
            </a:r>
            <a:r>
              <a:rPr lang="fr-FR" dirty="0" err="1"/>
              <a:t>alarm</a:t>
            </a:r>
            <a:r>
              <a:rPr lang="fr-FR" dirty="0"/>
              <a:t>)</a:t>
            </a:r>
            <a:endParaRPr dirty="0"/>
          </a:p>
          <a:p>
            <a:pPr marL="457200" lvl="0" indent="-342900" algn="l" rtl="0">
              <a:spcBef>
                <a:spcPts val="0"/>
              </a:spcBef>
              <a:spcAft>
                <a:spcPts val="0"/>
              </a:spcAft>
              <a:buSzPts val="1800"/>
              <a:buChar char="●"/>
            </a:pPr>
            <a:r>
              <a:rPr lang="fr-FR" dirty="0"/>
              <a:t>Dernier jour à 16h30 (si le plan de cours est terminé uniquement)</a:t>
            </a:r>
            <a:endParaRPr dirty="0"/>
          </a:p>
          <a:p>
            <a:pPr marL="457200" lvl="0" indent="-342900" algn="l" rtl="0">
              <a:spcBef>
                <a:spcPts val="0"/>
              </a:spcBef>
              <a:spcAft>
                <a:spcPts val="0"/>
              </a:spcAft>
              <a:buSzPts val="1800"/>
              <a:buChar char="●"/>
            </a:pPr>
            <a:r>
              <a:rPr lang="fr-FR" dirty="0"/>
              <a:t>Y a t’il des passages de certifications ?</a:t>
            </a: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51D8882C-3351-5D29-2430-04DD1C8CC8FF}"/>
              </a:ext>
            </a:extLst>
          </p:cNvPr>
          <p:cNvPicPr>
            <a:picLocks noChangeAspect="1"/>
          </p:cNvPicPr>
          <p:nvPr/>
        </p:nvPicPr>
        <p:blipFill>
          <a:blip r:embed="rId3"/>
          <a:stretch>
            <a:fillRect/>
          </a:stretch>
        </p:blipFill>
        <p:spPr>
          <a:xfrm>
            <a:off x="1492143" y="2930424"/>
            <a:ext cx="5401429" cy="201005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ed57810c0_0_1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les conseils du formateur</a:t>
            </a:r>
            <a:endParaRPr dirty="0"/>
          </a:p>
        </p:txBody>
      </p:sp>
      <p:sp>
        <p:nvSpPr>
          <p:cNvPr id="305" name="Google Shape;305;g2aed57810c0_0_19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Utiliser un design pattern n’est pas forcement une bonne idée.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Discuter avec d’autres développeurs avant d’en implémenter un.</a:t>
            </a:r>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ed57810c0_0_2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3 Les anti-patterns </a:t>
            </a:r>
            <a:endParaRPr dirty="0"/>
          </a:p>
        </p:txBody>
      </p:sp>
      <p:sp>
        <p:nvSpPr>
          <p:cNvPr id="312" name="Google Shape;312;g2aed57810c0_0_2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3 : Les anti-patterns”</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36D9DC0-D668-9063-E96C-3FC615FA684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CF80600F-9EF1-18A6-EA2F-44C46075E076}"/>
              </a:ext>
            </a:extLst>
          </p:cNvPr>
          <p:cNvSpPr txBox="1">
            <a:spLocks noGrp="1"/>
          </p:cNvSpPr>
          <p:nvPr>
            <p:ph type="title"/>
          </p:nvPr>
        </p:nvSpPr>
        <p:spPr>
          <a:xfrm>
            <a:off x="1319491" y="2384683"/>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4 : Patterns de structuration (structuraux)</a:t>
            </a:r>
            <a:endParaRPr dirty="0"/>
          </a:p>
        </p:txBody>
      </p:sp>
    </p:spTree>
    <p:extLst>
      <p:ext uri="{BB962C8B-B14F-4D97-AF65-F5344CB8AC3E}">
        <p14:creationId xmlns:p14="http://schemas.microsoft.com/office/powerpoint/2010/main" val="2780117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4CBCFA9-4DEB-1A5D-297A-0A7D56FB90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12F20C6-8DDE-ADA6-B09A-DE30E647940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1/3</a:t>
            </a:r>
          </a:p>
        </p:txBody>
      </p:sp>
      <p:sp>
        <p:nvSpPr>
          <p:cNvPr id="229" name="Google Shape;229;g2aed57810c0_0_122">
            <a:extLst>
              <a:ext uri="{FF2B5EF4-FFF2-40B4-BE49-F238E27FC236}">
                <a16:creationId xmlns:a16="http://schemas.microsoft.com/office/drawing/2014/main" id="{BEEBAD93-816A-ED7A-35B9-69A4F7D7C5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Incompatibilité d’interfaces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Intégration de classes existantes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Migration d’applications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Utilisation de bibliothèques tierces</a:t>
            </a:r>
            <a:endParaRPr lang="fr-FR" dirty="0"/>
          </a:p>
        </p:txBody>
      </p:sp>
      <p:pic>
        <p:nvPicPr>
          <p:cNvPr id="7" name="Image 6">
            <a:extLst>
              <a:ext uri="{FF2B5EF4-FFF2-40B4-BE49-F238E27FC236}">
                <a16:creationId xmlns:a16="http://schemas.microsoft.com/office/drawing/2014/main" id="{F223EE57-CC1D-7C3E-1F59-9E1712CC243C}"/>
              </a:ext>
            </a:extLst>
          </p:cNvPr>
          <p:cNvPicPr>
            <a:picLocks noChangeAspect="1"/>
          </p:cNvPicPr>
          <p:nvPr/>
        </p:nvPicPr>
        <p:blipFill>
          <a:blip r:embed="rId3"/>
          <a:stretch>
            <a:fillRect/>
          </a:stretch>
        </p:blipFill>
        <p:spPr>
          <a:xfrm>
            <a:off x="3979491" y="1605775"/>
            <a:ext cx="4860159" cy="3130029"/>
          </a:xfrm>
          <a:prstGeom prst="rect">
            <a:avLst/>
          </a:prstGeom>
        </p:spPr>
      </p:pic>
    </p:spTree>
    <p:extLst>
      <p:ext uri="{BB962C8B-B14F-4D97-AF65-F5344CB8AC3E}">
        <p14:creationId xmlns:p14="http://schemas.microsoft.com/office/powerpoint/2010/main" val="270433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9EE60A-3246-FCAC-A07C-FF891754A54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84B0AE-FA2A-B77D-FF2A-6A98D022A2B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2/3</a:t>
            </a:r>
          </a:p>
        </p:txBody>
      </p:sp>
      <p:pic>
        <p:nvPicPr>
          <p:cNvPr id="4" name="Image 3">
            <a:extLst>
              <a:ext uri="{FF2B5EF4-FFF2-40B4-BE49-F238E27FC236}">
                <a16:creationId xmlns:a16="http://schemas.microsoft.com/office/drawing/2014/main" id="{9FC68858-16DA-A4F2-9868-4FDD6812321D}"/>
              </a:ext>
            </a:extLst>
          </p:cNvPr>
          <p:cNvPicPr>
            <a:picLocks noChangeAspect="1"/>
          </p:cNvPicPr>
          <p:nvPr/>
        </p:nvPicPr>
        <p:blipFill>
          <a:blip r:embed="rId3"/>
          <a:stretch>
            <a:fillRect/>
          </a:stretch>
        </p:blipFill>
        <p:spPr>
          <a:xfrm>
            <a:off x="783957" y="958032"/>
            <a:ext cx="5858542" cy="4480932"/>
          </a:xfrm>
          <a:prstGeom prst="rect">
            <a:avLst/>
          </a:prstGeom>
        </p:spPr>
      </p:pic>
    </p:spTree>
    <p:extLst>
      <p:ext uri="{BB962C8B-B14F-4D97-AF65-F5344CB8AC3E}">
        <p14:creationId xmlns:p14="http://schemas.microsoft.com/office/powerpoint/2010/main" val="380050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1E92E8E-92B2-918B-8331-02995F8DA8F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10E6F2C-885E-075C-9CDF-D9C579395D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3/3</a:t>
            </a:r>
          </a:p>
        </p:txBody>
      </p:sp>
      <p:pic>
        <p:nvPicPr>
          <p:cNvPr id="4" name="Image 3">
            <a:extLst>
              <a:ext uri="{FF2B5EF4-FFF2-40B4-BE49-F238E27FC236}">
                <a16:creationId xmlns:a16="http://schemas.microsoft.com/office/drawing/2014/main" id="{A5F308AD-7453-1195-F126-D222C9FB20B3}"/>
              </a:ext>
            </a:extLst>
          </p:cNvPr>
          <p:cNvPicPr>
            <a:picLocks noChangeAspect="1"/>
          </p:cNvPicPr>
          <p:nvPr/>
        </p:nvPicPr>
        <p:blipFill>
          <a:blip r:embed="rId3"/>
          <a:stretch>
            <a:fillRect/>
          </a:stretch>
        </p:blipFill>
        <p:spPr>
          <a:xfrm>
            <a:off x="1898913" y="755436"/>
            <a:ext cx="3922023" cy="4823028"/>
          </a:xfrm>
          <a:prstGeom prst="rect">
            <a:avLst/>
          </a:prstGeom>
        </p:spPr>
      </p:pic>
    </p:spTree>
    <p:extLst>
      <p:ext uri="{BB962C8B-B14F-4D97-AF65-F5344CB8AC3E}">
        <p14:creationId xmlns:p14="http://schemas.microsoft.com/office/powerpoint/2010/main" val="1183742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1F8606-48AE-0905-CBA9-4A680DFF0A0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67AB7E2-243F-708D-797E-DE62625C6A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1/3</a:t>
            </a:r>
          </a:p>
        </p:txBody>
      </p:sp>
      <p:sp>
        <p:nvSpPr>
          <p:cNvPr id="229" name="Google Shape;229;g2aed57810c0_0_122">
            <a:extLst>
              <a:ext uri="{FF2B5EF4-FFF2-40B4-BE49-F238E27FC236}">
                <a16:creationId xmlns:a16="http://schemas.microsoft.com/office/drawing/2014/main" id="{813CE210-5822-E5AF-225A-ADDD28A18274}"/>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Abstraction / Implémentation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 explosion des classes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Facilité l’évolutivité</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adaptable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Prise en charge de plusieurs plateformes</a:t>
            </a:r>
            <a:endParaRPr lang="fr-FR" dirty="0"/>
          </a:p>
        </p:txBody>
      </p:sp>
      <p:pic>
        <p:nvPicPr>
          <p:cNvPr id="3" name="Image 2">
            <a:extLst>
              <a:ext uri="{FF2B5EF4-FFF2-40B4-BE49-F238E27FC236}">
                <a16:creationId xmlns:a16="http://schemas.microsoft.com/office/drawing/2014/main" id="{F984C246-370F-A7E3-EAAA-30C1773A492E}"/>
              </a:ext>
            </a:extLst>
          </p:cNvPr>
          <p:cNvPicPr>
            <a:picLocks noChangeAspect="1"/>
          </p:cNvPicPr>
          <p:nvPr/>
        </p:nvPicPr>
        <p:blipFill>
          <a:blip r:embed="rId3"/>
          <a:stretch>
            <a:fillRect/>
          </a:stretch>
        </p:blipFill>
        <p:spPr>
          <a:xfrm>
            <a:off x="5702922" y="706587"/>
            <a:ext cx="3054952" cy="2353715"/>
          </a:xfrm>
          <a:prstGeom prst="rect">
            <a:avLst/>
          </a:prstGeom>
        </p:spPr>
      </p:pic>
      <p:pic>
        <p:nvPicPr>
          <p:cNvPr id="5" name="Image 4">
            <a:extLst>
              <a:ext uri="{FF2B5EF4-FFF2-40B4-BE49-F238E27FC236}">
                <a16:creationId xmlns:a16="http://schemas.microsoft.com/office/drawing/2014/main" id="{B1474BB1-7DBA-5395-4BF5-FB5C1FC5E940}"/>
              </a:ext>
            </a:extLst>
          </p:cNvPr>
          <p:cNvPicPr>
            <a:picLocks noChangeAspect="1"/>
          </p:cNvPicPr>
          <p:nvPr/>
        </p:nvPicPr>
        <p:blipFill>
          <a:blip r:embed="rId4"/>
          <a:stretch>
            <a:fillRect/>
          </a:stretch>
        </p:blipFill>
        <p:spPr>
          <a:xfrm>
            <a:off x="5493746" y="3680674"/>
            <a:ext cx="3345904" cy="1327739"/>
          </a:xfrm>
          <a:prstGeom prst="rect">
            <a:avLst/>
          </a:prstGeom>
        </p:spPr>
      </p:pic>
      <p:sp>
        <p:nvSpPr>
          <p:cNvPr id="6" name="ZoneTexte 5">
            <a:extLst>
              <a:ext uri="{FF2B5EF4-FFF2-40B4-BE49-F238E27FC236}">
                <a16:creationId xmlns:a16="http://schemas.microsoft.com/office/drawing/2014/main" id="{B6955DBC-852E-F3E6-1E85-93F3CC63A58F}"/>
              </a:ext>
            </a:extLst>
          </p:cNvPr>
          <p:cNvSpPr txBox="1"/>
          <p:nvPr/>
        </p:nvSpPr>
        <p:spPr>
          <a:xfrm>
            <a:off x="6691247" y="620078"/>
            <a:ext cx="950901" cy="307777"/>
          </a:xfrm>
          <a:prstGeom prst="rect">
            <a:avLst/>
          </a:prstGeom>
          <a:noFill/>
        </p:spPr>
        <p:txBody>
          <a:bodyPr wrap="none" rtlCol="0">
            <a:spAutoFit/>
          </a:bodyPr>
          <a:lstStyle/>
          <a:p>
            <a:r>
              <a:rPr lang="fr-FR" dirty="0"/>
              <a:t>Problème</a:t>
            </a:r>
          </a:p>
        </p:txBody>
      </p:sp>
      <p:sp>
        <p:nvSpPr>
          <p:cNvPr id="8" name="ZoneTexte 7">
            <a:extLst>
              <a:ext uri="{FF2B5EF4-FFF2-40B4-BE49-F238E27FC236}">
                <a16:creationId xmlns:a16="http://schemas.microsoft.com/office/drawing/2014/main" id="{21267B97-C954-80B5-7DBC-DD488C1DE104}"/>
              </a:ext>
            </a:extLst>
          </p:cNvPr>
          <p:cNvSpPr txBox="1"/>
          <p:nvPr/>
        </p:nvSpPr>
        <p:spPr>
          <a:xfrm>
            <a:off x="6750557" y="3465666"/>
            <a:ext cx="832279" cy="307777"/>
          </a:xfrm>
          <a:prstGeom prst="rect">
            <a:avLst/>
          </a:prstGeom>
          <a:noFill/>
        </p:spPr>
        <p:txBody>
          <a:bodyPr wrap="none" rtlCol="0">
            <a:spAutoFit/>
          </a:bodyPr>
          <a:lstStyle/>
          <a:p>
            <a:r>
              <a:rPr lang="fr-FR" dirty="0"/>
              <a:t>Solution</a:t>
            </a:r>
          </a:p>
        </p:txBody>
      </p:sp>
    </p:spTree>
    <p:extLst>
      <p:ext uri="{BB962C8B-B14F-4D97-AF65-F5344CB8AC3E}">
        <p14:creationId xmlns:p14="http://schemas.microsoft.com/office/powerpoint/2010/main" val="1419507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82344C-BC5C-7556-D5FF-42645040AE2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D0C5D0B-BD00-4772-E806-28447E0127E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2/3</a:t>
            </a:r>
          </a:p>
        </p:txBody>
      </p:sp>
      <p:pic>
        <p:nvPicPr>
          <p:cNvPr id="3" name="Image 2">
            <a:extLst>
              <a:ext uri="{FF2B5EF4-FFF2-40B4-BE49-F238E27FC236}">
                <a16:creationId xmlns:a16="http://schemas.microsoft.com/office/drawing/2014/main" id="{2E41AD09-B411-716D-0B9F-867001DE2396}"/>
              </a:ext>
            </a:extLst>
          </p:cNvPr>
          <p:cNvPicPr>
            <a:picLocks noChangeAspect="1"/>
          </p:cNvPicPr>
          <p:nvPr/>
        </p:nvPicPr>
        <p:blipFill>
          <a:blip r:embed="rId3"/>
          <a:stretch>
            <a:fillRect/>
          </a:stretch>
        </p:blipFill>
        <p:spPr>
          <a:xfrm>
            <a:off x="914399" y="874688"/>
            <a:ext cx="6107454" cy="4634479"/>
          </a:xfrm>
          <a:prstGeom prst="rect">
            <a:avLst/>
          </a:prstGeom>
        </p:spPr>
      </p:pic>
    </p:spTree>
    <p:extLst>
      <p:ext uri="{BB962C8B-B14F-4D97-AF65-F5344CB8AC3E}">
        <p14:creationId xmlns:p14="http://schemas.microsoft.com/office/powerpoint/2010/main" val="323927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6DC73B7-848A-442E-6C4D-F167E674D5D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C3AACF-2B74-0A4C-3356-3A0717FF933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3/3</a:t>
            </a:r>
          </a:p>
        </p:txBody>
      </p:sp>
      <p:pic>
        <p:nvPicPr>
          <p:cNvPr id="6" name="Image 5">
            <a:extLst>
              <a:ext uri="{FF2B5EF4-FFF2-40B4-BE49-F238E27FC236}">
                <a16:creationId xmlns:a16="http://schemas.microsoft.com/office/drawing/2014/main" id="{5B305FB0-74AE-7F51-D4ED-B7535642A405}"/>
              </a:ext>
            </a:extLst>
          </p:cNvPr>
          <p:cNvPicPr>
            <a:picLocks noChangeAspect="1"/>
          </p:cNvPicPr>
          <p:nvPr/>
        </p:nvPicPr>
        <p:blipFill>
          <a:blip r:embed="rId3"/>
          <a:stretch>
            <a:fillRect/>
          </a:stretch>
        </p:blipFill>
        <p:spPr>
          <a:xfrm>
            <a:off x="104864" y="834650"/>
            <a:ext cx="3116286" cy="3715048"/>
          </a:xfrm>
          <a:prstGeom prst="rect">
            <a:avLst/>
          </a:prstGeom>
        </p:spPr>
      </p:pic>
      <p:pic>
        <p:nvPicPr>
          <p:cNvPr id="10" name="Image 9">
            <a:extLst>
              <a:ext uri="{FF2B5EF4-FFF2-40B4-BE49-F238E27FC236}">
                <a16:creationId xmlns:a16="http://schemas.microsoft.com/office/drawing/2014/main" id="{EC43920D-D4E3-9C76-1D4D-ADECC0795986}"/>
              </a:ext>
            </a:extLst>
          </p:cNvPr>
          <p:cNvPicPr>
            <a:picLocks noChangeAspect="1"/>
          </p:cNvPicPr>
          <p:nvPr/>
        </p:nvPicPr>
        <p:blipFill>
          <a:blip r:embed="rId4"/>
          <a:stretch>
            <a:fillRect/>
          </a:stretch>
        </p:blipFill>
        <p:spPr>
          <a:xfrm>
            <a:off x="5181122" y="106103"/>
            <a:ext cx="2511406" cy="3291301"/>
          </a:xfrm>
          <a:prstGeom prst="rect">
            <a:avLst/>
          </a:prstGeom>
        </p:spPr>
      </p:pic>
      <p:pic>
        <p:nvPicPr>
          <p:cNvPr id="12" name="Image 11">
            <a:extLst>
              <a:ext uri="{FF2B5EF4-FFF2-40B4-BE49-F238E27FC236}">
                <a16:creationId xmlns:a16="http://schemas.microsoft.com/office/drawing/2014/main" id="{81EC03F0-067B-D7D7-1A4B-ADA6D6C5FAC3}"/>
              </a:ext>
            </a:extLst>
          </p:cNvPr>
          <p:cNvPicPr>
            <a:picLocks noChangeAspect="1"/>
          </p:cNvPicPr>
          <p:nvPr/>
        </p:nvPicPr>
        <p:blipFill>
          <a:blip r:embed="rId5"/>
          <a:stretch>
            <a:fillRect/>
          </a:stretch>
        </p:blipFill>
        <p:spPr>
          <a:xfrm>
            <a:off x="3550453" y="3567337"/>
            <a:ext cx="3948787" cy="1625561"/>
          </a:xfrm>
          <a:prstGeom prst="rect">
            <a:avLst/>
          </a:prstGeom>
        </p:spPr>
      </p:pic>
    </p:spTree>
    <p:extLst>
      <p:ext uri="{BB962C8B-B14F-4D97-AF65-F5344CB8AC3E}">
        <p14:creationId xmlns:p14="http://schemas.microsoft.com/office/powerpoint/2010/main" val="4274731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07D0D1-4E8E-CF94-1095-9772218E16F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53A49CC-BCD7-5B67-B20A-D7FC3092FC9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1/3</a:t>
            </a:r>
          </a:p>
        </p:txBody>
      </p:sp>
      <p:sp>
        <p:nvSpPr>
          <p:cNvPr id="229" name="Google Shape;229;g2aed57810c0_0_122">
            <a:extLst>
              <a:ext uri="{FF2B5EF4-FFF2-40B4-BE49-F238E27FC236}">
                <a16:creationId xmlns:a16="http://schemas.microsoft.com/office/drawing/2014/main" id="{DC43153C-AC8F-CDE1-FC90-5795297916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structures hiérarchiques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Manipulation groupe d’objets individuellement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fichiers (fichiers/dossiers)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graphiques (composants/boutons/menus)</a:t>
            </a:r>
            <a:endParaRPr lang="fr-FR" dirty="0"/>
          </a:p>
        </p:txBody>
      </p:sp>
      <p:pic>
        <p:nvPicPr>
          <p:cNvPr id="4" name="Image 3">
            <a:extLst>
              <a:ext uri="{FF2B5EF4-FFF2-40B4-BE49-F238E27FC236}">
                <a16:creationId xmlns:a16="http://schemas.microsoft.com/office/drawing/2014/main" id="{59A51AE5-D936-48FD-A5CA-C42E2CE891B7}"/>
              </a:ext>
            </a:extLst>
          </p:cNvPr>
          <p:cNvPicPr>
            <a:picLocks noChangeAspect="1"/>
          </p:cNvPicPr>
          <p:nvPr/>
        </p:nvPicPr>
        <p:blipFill>
          <a:blip r:embed="rId3"/>
          <a:stretch>
            <a:fillRect/>
          </a:stretch>
        </p:blipFill>
        <p:spPr>
          <a:xfrm>
            <a:off x="5456861" y="3309799"/>
            <a:ext cx="3382789" cy="1889537"/>
          </a:xfrm>
          <a:prstGeom prst="rect">
            <a:avLst/>
          </a:prstGeom>
        </p:spPr>
      </p:pic>
      <p:pic>
        <p:nvPicPr>
          <p:cNvPr id="9" name="Image 8">
            <a:extLst>
              <a:ext uri="{FF2B5EF4-FFF2-40B4-BE49-F238E27FC236}">
                <a16:creationId xmlns:a16="http://schemas.microsoft.com/office/drawing/2014/main" id="{D82D92D4-75DF-7CF1-9093-C8246EB1F560}"/>
              </a:ext>
            </a:extLst>
          </p:cNvPr>
          <p:cNvPicPr>
            <a:picLocks noChangeAspect="1"/>
          </p:cNvPicPr>
          <p:nvPr/>
        </p:nvPicPr>
        <p:blipFill>
          <a:blip r:embed="rId4"/>
          <a:stretch>
            <a:fillRect/>
          </a:stretch>
        </p:blipFill>
        <p:spPr>
          <a:xfrm>
            <a:off x="5752647" y="515664"/>
            <a:ext cx="2791215" cy="2638793"/>
          </a:xfrm>
          <a:prstGeom prst="rect">
            <a:avLst/>
          </a:prstGeom>
        </p:spPr>
      </p:pic>
    </p:spTree>
    <p:extLst>
      <p:ext uri="{BB962C8B-B14F-4D97-AF65-F5344CB8AC3E}">
        <p14:creationId xmlns:p14="http://schemas.microsoft.com/office/powerpoint/2010/main" val="131254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0129edb4e6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Présentations et prérequis</a:t>
            </a:r>
            <a:endParaRPr/>
          </a:p>
        </p:txBody>
      </p:sp>
      <p:sp>
        <p:nvSpPr>
          <p:cNvPr id="110" name="Google Shape;110;g30129edb4e6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IDE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Bases POO</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Connaissances de base sur au moins un langage de programmation parmi </a:t>
            </a:r>
          </a:p>
          <a:p>
            <a:pPr marL="114300" lvl="0" indent="0" algn="l" rtl="0">
              <a:spcBef>
                <a:spcPts val="360"/>
              </a:spcBef>
              <a:spcAft>
                <a:spcPts val="0"/>
              </a:spcAft>
              <a:buSzPts val="1800"/>
            </a:pPr>
            <a:r>
              <a:rPr lang="fr-FR" dirty="0"/>
              <a:t>Java / Python / Javascript</a:t>
            </a: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3F19EA6-383A-68DF-92DB-B0ECC27D295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FA700F-47DA-3F87-D689-2FFC60F82E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2/3</a:t>
            </a:r>
          </a:p>
        </p:txBody>
      </p:sp>
      <p:pic>
        <p:nvPicPr>
          <p:cNvPr id="4" name="Image 3">
            <a:extLst>
              <a:ext uri="{FF2B5EF4-FFF2-40B4-BE49-F238E27FC236}">
                <a16:creationId xmlns:a16="http://schemas.microsoft.com/office/drawing/2014/main" id="{82581DAC-2766-9B91-7D45-8A94C11B1904}"/>
              </a:ext>
            </a:extLst>
          </p:cNvPr>
          <p:cNvPicPr>
            <a:picLocks noChangeAspect="1"/>
          </p:cNvPicPr>
          <p:nvPr/>
        </p:nvPicPr>
        <p:blipFill>
          <a:blip r:embed="rId3"/>
          <a:stretch>
            <a:fillRect/>
          </a:stretch>
        </p:blipFill>
        <p:spPr>
          <a:xfrm>
            <a:off x="683924" y="910526"/>
            <a:ext cx="7416650" cy="3893947"/>
          </a:xfrm>
          <a:prstGeom prst="rect">
            <a:avLst/>
          </a:prstGeom>
        </p:spPr>
      </p:pic>
    </p:spTree>
    <p:extLst>
      <p:ext uri="{BB962C8B-B14F-4D97-AF65-F5344CB8AC3E}">
        <p14:creationId xmlns:p14="http://schemas.microsoft.com/office/powerpoint/2010/main" val="2733952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E118EA2-6D91-FFC6-CA53-03F1A61C31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DCEA2C7-97A7-E18C-0264-4F0BB78797B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2000" dirty="0"/>
              <a:t>Structuraux : Composite 3/3</a:t>
            </a:r>
          </a:p>
        </p:txBody>
      </p:sp>
      <p:pic>
        <p:nvPicPr>
          <p:cNvPr id="3" name="Image 2">
            <a:extLst>
              <a:ext uri="{FF2B5EF4-FFF2-40B4-BE49-F238E27FC236}">
                <a16:creationId xmlns:a16="http://schemas.microsoft.com/office/drawing/2014/main" id="{22F69D96-4E77-7013-6262-955B215E6211}"/>
              </a:ext>
            </a:extLst>
          </p:cNvPr>
          <p:cNvPicPr>
            <a:picLocks noChangeAspect="1"/>
          </p:cNvPicPr>
          <p:nvPr/>
        </p:nvPicPr>
        <p:blipFill>
          <a:blip r:embed="rId3"/>
          <a:stretch>
            <a:fillRect/>
          </a:stretch>
        </p:blipFill>
        <p:spPr>
          <a:xfrm>
            <a:off x="146210" y="755436"/>
            <a:ext cx="3489298" cy="3199530"/>
          </a:xfrm>
          <a:prstGeom prst="rect">
            <a:avLst/>
          </a:prstGeom>
        </p:spPr>
      </p:pic>
      <p:pic>
        <p:nvPicPr>
          <p:cNvPr id="5" name="Image 4">
            <a:extLst>
              <a:ext uri="{FF2B5EF4-FFF2-40B4-BE49-F238E27FC236}">
                <a16:creationId xmlns:a16="http://schemas.microsoft.com/office/drawing/2014/main" id="{AA54748A-8F61-4FCE-9B8A-0D2AE164104A}"/>
              </a:ext>
            </a:extLst>
          </p:cNvPr>
          <p:cNvPicPr>
            <a:picLocks noChangeAspect="1"/>
          </p:cNvPicPr>
          <p:nvPr/>
        </p:nvPicPr>
        <p:blipFill>
          <a:blip r:embed="rId4"/>
          <a:stretch>
            <a:fillRect/>
          </a:stretch>
        </p:blipFill>
        <p:spPr>
          <a:xfrm>
            <a:off x="4852434" y="96644"/>
            <a:ext cx="3377167" cy="3382536"/>
          </a:xfrm>
          <a:prstGeom prst="rect">
            <a:avLst/>
          </a:prstGeom>
        </p:spPr>
      </p:pic>
      <p:pic>
        <p:nvPicPr>
          <p:cNvPr id="8" name="Image 7">
            <a:extLst>
              <a:ext uri="{FF2B5EF4-FFF2-40B4-BE49-F238E27FC236}">
                <a16:creationId xmlns:a16="http://schemas.microsoft.com/office/drawing/2014/main" id="{C8830306-E5E3-9DFE-43D5-A4B52B735AB2}"/>
              </a:ext>
            </a:extLst>
          </p:cNvPr>
          <p:cNvPicPr>
            <a:picLocks noChangeAspect="1"/>
          </p:cNvPicPr>
          <p:nvPr/>
        </p:nvPicPr>
        <p:blipFill>
          <a:blip r:embed="rId5"/>
          <a:stretch>
            <a:fillRect/>
          </a:stretch>
        </p:blipFill>
        <p:spPr>
          <a:xfrm>
            <a:off x="3667936" y="3479180"/>
            <a:ext cx="3943122" cy="2191832"/>
          </a:xfrm>
          <a:prstGeom prst="rect">
            <a:avLst/>
          </a:prstGeom>
        </p:spPr>
      </p:pic>
    </p:spTree>
    <p:extLst>
      <p:ext uri="{BB962C8B-B14F-4D97-AF65-F5344CB8AC3E}">
        <p14:creationId xmlns:p14="http://schemas.microsoft.com/office/powerpoint/2010/main" val="7776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56E5289-64E3-5FDE-7055-B856BA5BAA9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26C0A12-8F7B-0128-DA7B-F70AEEBDB8D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1/3</a:t>
            </a:r>
          </a:p>
        </p:txBody>
      </p:sp>
      <p:sp>
        <p:nvSpPr>
          <p:cNvPr id="229" name="Google Shape;229;g2aed57810c0_0_122">
            <a:extLst>
              <a:ext uri="{FF2B5EF4-FFF2-40B4-BE49-F238E27FC236}">
                <a16:creationId xmlns:a16="http://schemas.microsoft.com/office/drawing/2014/main" id="{3CBADD03-D2D2-58C5-08BF-7C140CA6A3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Ajout dynamique de fonctionnalité à 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Eviter la multiplication excessive de sous-classes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personnalisables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Extensions de fonctionnalités d’un logiciel sans modifier le code source original</a:t>
            </a:r>
            <a:endParaRPr lang="fr-FR" dirty="0"/>
          </a:p>
        </p:txBody>
      </p:sp>
      <p:pic>
        <p:nvPicPr>
          <p:cNvPr id="3" name="Image 2">
            <a:extLst>
              <a:ext uri="{FF2B5EF4-FFF2-40B4-BE49-F238E27FC236}">
                <a16:creationId xmlns:a16="http://schemas.microsoft.com/office/drawing/2014/main" id="{7058D0BC-5E86-C956-3E22-9C7CB3D2BE7A}"/>
              </a:ext>
            </a:extLst>
          </p:cNvPr>
          <p:cNvPicPr>
            <a:picLocks noChangeAspect="1"/>
          </p:cNvPicPr>
          <p:nvPr/>
        </p:nvPicPr>
        <p:blipFill>
          <a:blip r:embed="rId3"/>
          <a:stretch>
            <a:fillRect/>
          </a:stretch>
        </p:blipFill>
        <p:spPr>
          <a:xfrm>
            <a:off x="5763933" y="595314"/>
            <a:ext cx="3352334" cy="2262186"/>
          </a:xfrm>
          <a:prstGeom prst="rect">
            <a:avLst/>
          </a:prstGeom>
        </p:spPr>
      </p:pic>
    </p:spTree>
    <p:extLst>
      <p:ext uri="{BB962C8B-B14F-4D97-AF65-F5344CB8AC3E}">
        <p14:creationId xmlns:p14="http://schemas.microsoft.com/office/powerpoint/2010/main" val="2124083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9879373-49AB-03BF-11BE-70143B346BB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00C1CE1-7FAA-D397-AAB5-C7997FA8285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2/3</a:t>
            </a:r>
          </a:p>
        </p:txBody>
      </p:sp>
      <p:pic>
        <p:nvPicPr>
          <p:cNvPr id="4" name="Image 3">
            <a:extLst>
              <a:ext uri="{FF2B5EF4-FFF2-40B4-BE49-F238E27FC236}">
                <a16:creationId xmlns:a16="http://schemas.microsoft.com/office/drawing/2014/main" id="{C60ED18C-DF44-E117-F524-1FC84084955A}"/>
              </a:ext>
            </a:extLst>
          </p:cNvPr>
          <p:cNvPicPr>
            <a:picLocks noChangeAspect="1"/>
          </p:cNvPicPr>
          <p:nvPr/>
        </p:nvPicPr>
        <p:blipFill>
          <a:blip r:embed="rId3"/>
          <a:stretch>
            <a:fillRect/>
          </a:stretch>
        </p:blipFill>
        <p:spPr>
          <a:xfrm>
            <a:off x="423821" y="755436"/>
            <a:ext cx="7567888" cy="4792458"/>
          </a:xfrm>
          <a:prstGeom prst="rect">
            <a:avLst/>
          </a:prstGeom>
        </p:spPr>
      </p:pic>
    </p:spTree>
    <p:extLst>
      <p:ext uri="{BB962C8B-B14F-4D97-AF65-F5344CB8AC3E}">
        <p14:creationId xmlns:p14="http://schemas.microsoft.com/office/powerpoint/2010/main" val="2224121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76F4A5F-0C52-36E3-CDD5-AE9854C5C30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2C95E97-4001-0004-9219-799271128D1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3/3</a:t>
            </a:r>
          </a:p>
        </p:txBody>
      </p:sp>
      <p:pic>
        <p:nvPicPr>
          <p:cNvPr id="3" name="Image 2">
            <a:extLst>
              <a:ext uri="{FF2B5EF4-FFF2-40B4-BE49-F238E27FC236}">
                <a16:creationId xmlns:a16="http://schemas.microsoft.com/office/drawing/2014/main" id="{4607CA13-3CDD-8BF3-231A-8EED0D2EC812}"/>
              </a:ext>
            </a:extLst>
          </p:cNvPr>
          <p:cNvPicPr>
            <a:picLocks noChangeAspect="1"/>
          </p:cNvPicPr>
          <p:nvPr/>
        </p:nvPicPr>
        <p:blipFill>
          <a:blip r:embed="rId3"/>
          <a:stretch>
            <a:fillRect/>
          </a:stretch>
        </p:blipFill>
        <p:spPr>
          <a:xfrm>
            <a:off x="1301538" y="971716"/>
            <a:ext cx="2665582" cy="2576926"/>
          </a:xfrm>
          <a:prstGeom prst="rect">
            <a:avLst/>
          </a:prstGeom>
        </p:spPr>
      </p:pic>
      <p:pic>
        <p:nvPicPr>
          <p:cNvPr id="5" name="Image 4">
            <a:extLst>
              <a:ext uri="{FF2B5EF4-FFF2-40B4-BE49-F238E27FC236}">
                <a16:creationId xmlns:a16="http://schemas.microsoft.com/office/drawing/2014/main" id="{4C73C75C-43B4-86A2-E978-A9B7CC4B4E3D}"/>
              </a:ext>
            </a:extLst>
          </p:cNvPr>
          <p:cNvPicPr>
            <a:picLocks noChangeAspect="1"/>
          </p:cNvPicPr>
          <p:nvPr/>
        </p:nvPicPr>
        <p:blipFill>
          <a:blip r:embed="rId4"/>
          <a:stretch>
            <a:fillRect/>
          </a:stretch>
        </p:blipFill>
        <p:spPr>
          <a:xfrm>
            <a:off x="5567287" y="59756"/>
            <a:ext cx="3576713" cy="5164775"/>
          </a:xfrm>
          <a:prstGeom prst="rect">
            <a:avLst/>
          </a:prstGeom>
        </p:spPr>
      </p:pic>
      <p:pic>
        <p:nvPicPr>
          <p:cNvPr id="7" name="Image 6">
            <a:extLst>
              <a:ext uri="{FF2B5EF4-FFF2-40B4-BE49-F238E27FC236}">
                <a16:creationId xmlns:a16="http://schemas.microsoft.com/office/drawing/2014/main" id="{652EBBFD-4A10-ACF5-9B39-338F83BB608E}"/>
              </a:ext>
            </a:extLst>
          </p:cNvPr>
          <p:cNvPicPr>
            <a:picLocks noChangeAspect="1"/>
          </p:cNvPicPr>
          <p:nvPr/>
        </p:nvPicPr>
        <p:blipFill>
          <a:blip r:embed="rId5"/>
          <a:stretch>
            <a:fillRect/>
          </a:stretch>
        </p:blipFill>
        <p:spPr>
          <a:xfrm>
            <a:off x="407154" y="3764922"/>
            <a:ext cx="4803691" cy="1429031"/>
          </a:xfrm>
          <a:prstGeom prst="rect">
            <a:avLst/>
          </a:prstGeom>
        </p:spPr>
      </p:pic>
    </p:spTree>
    <p:extLst>
      <p:ext uri="{BB962C8B-B14F-4D97-AF65-F5344CB8AC3E}">
        <p14:creationId xmlns:p14="http://schemas.microsoft.com/office/powerpoint/2010/main" val="1306493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1BEF113-8F68-AA82-1EFB-7248FC30037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C6A4919-43F2-7E83-96DC-6EE393B774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1/3</a:t>
            </a:r>
          </a:p>
        </p:txBody>
      </p:sp>
      <p:sp>
        <p:nvSpPr>
          <p:cNvPr id="229" name="Google Shape;229;g2aed57810c0_0_122">
            <a:extLst>
              <a:ext uri="{FF2B5EF4-FFF2-40B4-BE49-F238E27FC236}">
                <a16:creationId xmlns:a16="http://schemas.microsoft.com/office/drawing/2014/main" id="{9267E7F1-50CB-9010-8C1C-EF0DC7C780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du système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simplifié aux sous-systèmes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fichiers audio/vidéo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des interactions complexes</a:t>
            </a:r>
            <a:endParaRPr lang="fr-FR" dirty="0"/>
          </a:p>
        </p:txBody>
      </p:sp>
      <p:pic>
        <p:nvPicPr>
          <p:cNvPr id="3" name="Image 2">
            <a:extLst>
              <a:ext uri="{FF2B5EF4-FFF2-40B4-BE49-F238E27FC236}">
                <a16:creationId xmlns:a16="http://schemas.microsoft.com/office/drawing/2014/main" id="{D8A6CD39-983C-D9FE-4125-BBD4146B5640}"/>
              </a:ext>
            </a:extLst>
          </p:cNvPr>
          <p:cNvPicPr>
            <a:picLocks noChangeAspect="1"/>
          </p:cNvPicPr>
          <p:nvPr/>
        </p:nvPicPr>
        <p:blipFill>
          <a:blip r:embed="rId3"/>
          <a:stretch>
            <a:fillRect/>
          </a:stretch>
        </p:blipFill>
        <p:spPr>
          <a:xfrm>
            <a:off x="4443681" y="1189464"/>
            <a:ext cx="4536629" cy="3094755"/>
          </a:xfrm>
          <a:prstGeom prst="rect">
            <a:avLst/>
          </a:prstGeom>
        </p:spPr>
      </p:pic>
    </p:spTree>
    <p:extLst>
      <p:ext uri="{BB962C8B-B14F-4D97-AF65-F5344CB8AC3E}">
        <p14:creationId xmlns:p14="http://schemas.microsoft.com/office/powerpoint/2010/main" val="3643428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37DA47B-288C-1FE2-9C7C-82679DA3043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3737B14-3A0B-1982-DD7C-7F03874FCE4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2/3</a:t>
            </a:r>
          </a:p>
        </p:txBody>
      </p:sp>
      <p:pic>
        <p:nvPicPr>
          <p:cNvPr id="3" name="Image 2">
            <a:extLst>
              <a:ext uri="{FF2B5EF4-FFF2-40B4-BE49-F238E27FC236}">
                <a16:creationId xmlns:a16="http://schemas.microsoft.com/office/drawing/2014/main" id="{F084109C-916C-3605-7502-63B82AE6232F}"/>
              </a:ext>
            </a:extLst>
          </p:cNvPr>
          <p:cNvPicPr>
            <a:picLocks noChangeAspect="1"/>
          </p:cNvPicPr>
          <p:nvPr/>
        </p:nvPicPr>
        <p:blipFill>
          <a:blip r:embed="rId3"/>
          <a:stretch>
            <a:fillRect/>
          </a:stretch>
        </p:blipFill>
        <p:spPr>
          <a:xfrm>
            <a:off x="193005" y="914400"/>
            <a:ext cx="7539464" cy="4369552"/>
          </a:xfrm>
          <a:prstGeom prst="rect">
            <a:avLst/>
          </a:prstGeom>
        </p:spPr>
      </p:pic>
    </p:spTree>
    <p:extLst>
      <p:ext uri="{BB962C8B-B14F-4D97-AF65-F5344CB8AC3E}">
        <p14:creationId xmlns:p14="http://schemas.microsoft.com/office/powerpoint/2010/main" val="1909884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E758693-1D96-19F7-0BAE-8FFEB0FDD22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789C789-CDA4-12DD-570E-0FA46F343C2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3/3</a:t>
            </a:r>
          </a:p>
        </p:txBody>
      </p:sp>
      <p:pic>
        <p:nvPicPr>
          <p:cNvPr id="3" name="Image 2">
            <a:extLst>
              <a:ext uri="{FF2B5EF4-FFF2-40B4-BE49-F238E27FC236}">
                <a16:creationId xmlns:a16="http://schemas.microsoft.com/office/drawing/2014/main" id="{665A13C3-01E9-6875-4433-5BB692719243}"/>
              </a:ext>
            </a:extLst>
          </p:cNvPr>
          <p:cNvPicPr>
            <a:picLocks noChangeAspect="1"/>
          </p:cNvPicPr>
          <p:nvPr/>
        </p:nvPicPr>
        <p:blipFill>
          <a:blip r:embed="rId3"/>
          <a:stretch>
            <a:fillRect/>
          </a:stretch>
        </p:blipFill>
        <p:spPr>
          <a:xfrm>
            <a:off x="2286406" y="755436"/>
            <a:ext cx="4240586" cy="4830337"/>
          </a:xfrm>
          <a:prstGeom prst="rect">
            <a:avLst/>
          </a:prstGeom>
        </p:spPr>
      </p:pic>
    </p:spTree>
    <p:extLst>
      <p:ext uri="{BB962C8B-B14F-4D97-AF65-F5344CB8AC3E}">
        <p14:creationId xmlns:p14="http://schemas.microsoft.com/office/powerpoint/2010/main" val="3695314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192146-34E0-C653-4252-9A29FAB8D43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58FBBBF-2EAD-FBA5-6A4C-38105F39E4E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1/3</a:t>
            </a:r>
          </a:p>
        </p:txBody>
      </p:sp>
      <p:sp>
        <p:nvSpPr>
          <p:cNvPr id="229" name="Google Shape;229;g2aed57810c0_0_122">
            <a:extLst>
              <a:ext uri="{FF2B5EF4-FFF2-40B4-BE49-F238E27FC236}">
                <a16:creationId xmlns:a16="http://schemas.microsoft.com/office/drawing/2014/main" id="{311AF06D-CB67-F0D6-2599-A7375C40D50E}"/>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mémoire inefficace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Multiples objets similaires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a:t>
            </a:r>
          </a:p>
        </p:txBody>
      </p:sp>
      <p:pic>
        <p:nvPicPr>
          <p:cNvPr id="3" name="Image 2">
            <a:extLst>
              <a:ext uri="{FF2B5EF4-FFF2-40B4-BE49-F238E27FC236}">
                <a16:creationId xmlns:a16="http://schemas.microsoft.com/office/drawing/2014/main" id="{A667FBF0-0DA4-19D5-0DB8-94FA2F795197}"/>
              </a:ext>
            </a:extLst>
          </p:cNvPr>
          <p:cNvPicPr>
            <a:picLocks noChangeAspect="1"/>
          </p:cNvPicPr>
          <p:nvPr/>
        </p:nvPicPr>
        <p:blipFill>
          <a:blip r:embed="rId3"/>
          <a:stretch>
            <a:fillRect/>
          </a:stretch>
        </p:blipFill>
        <p:spPr>
          <a:xfrm>
            <a:off x="3327269" y="1494264"/>
            <a:ext cx="4575764" cy="2970112"/>
          </a:xfrm>
          <a:prstGeom prst="rect">
            <a:avLst/>
          </a:prstGeom>
        </p:spPr>
      </p:pic>
    </p:spTree>
    <p:extLst>
      <p:ext uri="{BB962C8B-B14F-4D97-AF65-F5344CB8AC3E}">
        <p14:creationId xmlns:p14="http://schemas.microsoft.com/office/powerpoint/2010/main" val="1278350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55A2FE6-53F4-5ADE-52B0-B772D0A06D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FCC021-AF1F-6C2F-65F8-32EB44A92D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2/3</a:t>
            </a:r>
          </a:p>
        </p:txBody>
      </p:sp>
      <p:pic>
        <p:nvPicPr>
          <p:cNvPr id="4" name="Image 3">
            <a:extLst>
              <a:ext uri="{FF2B5EF4-FFF2-40B4-BE49-F238E27FC236}">
                <a16:creationId xmlns:a16="http://schemas.microsoft.com/office/drawing/2014/main" id="{EC057765-0E4A-47EC-DC7C-2552E5A3EB6B}"/>
              </a:ext>
            </a:extLst>
          </p:cNvPr>
          <p:cNvPicPr>
            <a:picLocks noChangeAspect="1"/>
          </p:cNvPicPr>
          <p:nvPr/>
        </p:nvPicPr>
        <p:blipFill>
          <a:blip r:embed="rId3"/>
          <a:stretch>
            <a:fillRect/>
          </a:stretch>
        </p:blipFill>
        <p:spPr>
          <a:xfrm>
            <a:off x="1199482" y="683942"/>
            <a:ext cx="5482422" cy="4904678"/>
          </a:xfrm>
          <a:prstGeom prst="rect">
            <a:avLst/>
          </a:prstGeom>
        </p:spPr>
      </p:pic>
    </p:spTree>
    <p:extLst>
      <p:ext uri="{BB962C8B-B14F-4D97-AF65-F5344CB8AC3E}">
        <p14:creationId xmlns:p14="http://schemas.microsoft.com/office/powerpoint/2010/main" val="218481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aed57810c0_0_2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a:t>Déroulé et structure de la formation et formalités</a:t>
            </a:r>
            <a:endParaRPr/>
          </a:p>
        </p:txBody>
      </p:sp>
      <p:sp>
        <p:nvSpPr>
          <p:cNvPr id="117" name="Google Shape;117;g2aed57810c0_0_2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Première chose à faire : signer les feuilles d’émargement et mentionner le caractère obligatoire avec de vrais signatures (ni croix ni initiales)</a:t>
            </a:r>
            <a:endParaRPr dirty="0"/>
          </a:p>
          <a:p>
            <a:pPr marL="457200" lvl="0" indent="-342900" algn="l" rtl="0">
              <a:spcBef>
                <a:spcPts val="0"/>
              </a:spcBef>
              <a:spcAft>
                <a:spcPts val="0"/>
              </a:spcAft>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457200" lvl="0" indent="-342900" algn="l" rtl="0">
              <a:spcBef>
                <a:spcPts val="0"/>
              </a:spcBef>
              <a:spcAft>
                <a:spcPts val="0"/>
              </a:spcAft>
              <a:buSzPts val="1800"/>
              <a:buChar char="●"/>
            </a:pPr>
            <a:r>
              <a:rPr lang="fr-FR" dirty="0"/>
              <a:t>La structure d’une journée : présenter une notion théorique, suivie de la pratique (écriture du code), suivi d’un exercice . une fois que j’ai abordé avec vous 3 ou 4 notions, 1 </a:t>
            </a:r>
            <a:r>
              <a:rPr lang="fr-FR" dirty="0" err="1"/>
              <a:t>tp</a:t>
            </a:r>
            <a:r>
              <a:rPr lang="fr-FR" dirty="0"/>
              <a:t> de validation des acquis qui porte sur ces notions. Ce TP sera à faire en pair </a:t>
            </a:r>
            <a:r>
              <a:rPr lang="fr-FR" dirty="0" err="1"/>
              <a:t>programming</a:t>
            </a:r>
            <a:r>
              <a:rPr lang="fr-FR" dirty="0"/>
              <a:t> (en groupe)</a:t>
            </a:r>
            <a:endParaRPr dirty="0"/>
          </a:p>
          <a:p>
            <a:pPr marL="457200" lvl="0" indent="-342900" algn="l" rtl="0">
              <a:spcBef>
                <a:spcPts val="0"/>
              </a:spcBef>
              <a:spcAft>
                <a:spcPts val="0"/>
              </a:spcAft>
              <a:buSzPts val="1800"/>
              <a:buChar char="●"/>
            </a:pPr>
            <a:r>
              <a:rPr lang="fr-FR" dirty="0"/>
              <a:t>Si il me reste du temps, je reviens sur toutes les questions hors plan de cours que les stagiaires m’ont posées durant la formation.</a:t>
            </a:r>
            <a:endParaRPr dirty="0"/>
          </a:p>
          <a:p>
            <a:pPr marL="0" lvl="0" indent="0" algn="l" rtl="0">
              <a:spcBef>
                <a:spcPts val="360"/>
              </a:spcBef>
              <a:spcAft>
                <a:spcPts val="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75E0167-F171-B0D8-ECCC-B71B6DC7DEA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3C564C6-90A9-FDCB-0571-5E6ED5E1B07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3/3</a:t>
            </a:r>
          </a:p>
        </p:txBody>
      </p:sp>
      <p:pic>
        <p:nvPicPr>
          <p:cNvPr id="3" name="Image 2">
            <a:extLst>
              <a:ext uri="{FF2B5EF4-FFF2-40B4-BE49-F238E27FC236}">
                <a16:creationId xmlns:a16="http://schemas.microsoft.com/office/drawing/2014/main" id="{B67B6422-3E99-B41A-EC12-55FF276940DE}"/>
              </a:ext>
            </a:extLst>
          </p:cNvPr>
          <p:cNvPicPr>
            <a:picLocks noChangeAspect="1"/>
          </p:cNvPicPr>
          <p:nvPr/>
        </p:nvPicPr>
        <p:blipFill>
          <a:blip r:embed="rId3"/>
          <a:stretch>
            <a:fillRect/>
          </a:stretch>
        </p:blipFill>
        <p:spPr>
          <a:xfrm>
            <a:off x="1702527" y="755436"/>
            <a:ext cx="4980345" cy="4959564"/>
          </a:xfrm>
          <a:prstGeom prst="rect">
            <a:avLst/>
          </a:prstGeom>
        </p:spPr>
      </p:pic>
    </p:spTree>
    <p:extLst>
      <p:ext uri="{BB962C8B-B14F-4D97-AF65-F5344CB8AC3E}">
        <p14:creationId xmlns:p14="http://schemas.microsoft.com/office/powerpoint/2010/main" val="392083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B50326-882C-BFDC-5B90-9A3FAE7B30E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F01A596-A2C3-F5AE-1529-026715ED9DC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1/3</a:t>
            </a:r>
          </a:p>
        </p:txBody>
      </p:sp>
      <p:sp>
        <p:nvSpPr>
          <p:cNvPr id="229" name="Google Shape;229;g2aed57810c0_0_122">
            <a:extLst>
              <a:ext uri="{FF2B5EF4-FFF2-40B4-BE49-F238E27FC236}">
                <a16:creationId xmlns:a16="http://schemas.microsoft.com/office/drawing/2014/main" id="{379FDA58-5070-E1DA-B691-953279C0D83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contrôlé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ressources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Chargement différé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accrue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d’accès à une ressource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communication avec un service distant</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Lazy</a:t>
            </a:r>
            <a:r>
              <a:rPr lang="fr-FR" sz="1600" dirty="0">
                <a:solidFill>
                  <a:schemeClr val="bg1">
                    <a:lumMod val="50000"/>
                  </a:schemeClr>
                </a:solidFill>
              </a:rPr>
              <a:t> </a:t>
            </a:r>
            <a:r>
              <a:rPr lang="fr-FR" sz="1600" dirty="0" err="1">
                <a:solidFill>
                  <a:schemeClr val="bg1">
                    <a:lumMod val="50000"/>
                  </a:schemeClr>
                </a:solidFill>
              </a:rPr>
              <a:t>loading</a:t>
            </a:r>
            <a:endParaRPr lang="fr-FR" dirty="0"/>
          </a:p>
        </p:txBody>
      </p:sp>
      <p:pic>
        <p:nvPicPr>
          <p:cNvPr id="3" name="Image 2">
            <a:extLst>
              <a:ext uri="{FF2B5EF4-FFF2-40B4-BE49-F238E27FC236}">
                <a16:creationId xmlns:a16="http://schemas.microsoft.com/office/drawing/2014/main" id="{0954E176-FAAC-4223-F26A-78D265441A19}"/>
              </a:ext>
            </a:extLst>
          </p:cNvPr>
          <p:cNvPicPr>
            <a:picLocks noChangeAspect="1"/>
          </p:cNvPicPr>
          <p:nvPr/>
        </p:nvPicPr>
        <p:blipFill>
          <a:blip r:embed="rId3"/>
          <a:stretch>
            <a:fillRect/>
          </a:stretch>
        </p:blipFill>
        <p:spPr>
          <a:xfrm>
            <a:off x="5164166" y="1073413"/>
            <a:ext cx="3563522" cy="1428053"/>
          </a:xfrm>
          <a:prstGeom prst="rect">
            <a:avLst/>
          </a:prstGeom>
        </p:spPr>
      </p:pic>
      <p:pic>
        <p:nvPicPr>
          <p:cNvPr id="5" name="Image 4">
            <a:extLst>
              <a:ext uri="{FF2B5EF4-FFF2-40B4-BE49-F238E27FC236}">
                <a16:creationId xmlns:a16="http://schemas.microsoft.com/office/drawing/2014/main" id="{5F30AE55-2937-B67C-767E-D75FCA5D6A97}"/>
              </a:ext>
            </a:extLst>
          </p:cNvPr>
          <p:cNvPicPr>
            <a:picLocks noChangeAspect="1"/>
          </p:cNvPicPr>
          <p:nvPr/>
        </p:nvPicPr>
        <p:blipFill>
          <a:blip r:embed="rId4"/>
          <a:stretch>
            <a:fillRect/>
          </a:stretch>
        </p:blipFill>
        <p:spPr>
          <a:xfrm>
            <a:off x="4906553" y="2501466"/>
            <a:ext cx="3933097" cy="1428053"/>
          </a:xfrm>
          <a:prstGeom prst="rect">
            <a:avLst/>
          </a:prstGeom>
        </p:spPr>
      </p:pic>
    </p:spTree>
    <p:extLst>
      <p:ext uri="{BB962C8B-B14F-4D97-AF65-F5344CB8AC3E}">
        <p14:creationId xmlns:p14="http://schemas.microsoft.com/office/powerpoint/2010/main" val="3315739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CC14415-6881-35B1-3620-B190A64DD57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EE624E-E75D-386D-0D50-38B3C565CB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2/3</a:t>
            </a:r>
          </a:p>
        </p:txBody>
      </p:sp>
      <p:pic>
        <p:nvPicPr>
          <p:cNvPr id="4" name="Image 3">
            <a:extLst>
              <a:ext uri="{FF2B5EF4-FFF2-40B4-BE49-F238E27FC236}">
                <a16:creationId xmlns:a16="http://schemas.microsoft.com/office/drawing/2014/main" id="{0BBEA0BF-B829-4B12-2C99-4EF3FAEACFBD}"/>
              </a:ext>
            </a:extLst>
          </p:cNvPr>
          <p:cNvPicPr>
            <a:picLocks noChangeAspect="1"/>
          </p:cNvPicPr>
          <p:nvPr/>
        </p:nvPicPr>
        <p:blipFill>
          <a:blip r:embed="rId3"/>
          <a:stretch>
            <a:fillRect/>
          </a:stretch>
        </p:blipFill>
        <p:spPr>
          <a:xfrm>
            <a:off x="538582" y="1040780"/>
            <a:ext cx="7601830" cy="3453910"/>
          </a:xfrm>
          <a:prstGeom prst="rect">
            <a:avLst/>
          </a:prstGeom>
        </p:spPr>
      </p:pic>
    </p:spTree>
    <p:extLst>
      <p:ext uri="{BB962C8B-B14F-4D97-AF65-F5344CB8AC3E}">
        <p14:creationId xmlns:p14="http://schemas.microsoft.com/office/powerpoint/2010/main" val="368432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73AA650-9DE7-DC27-F9D7-0558923163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28549C6-FB45-A2B0-869B-4A1EE5CCF2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3/3</a:t>
            </a:r>
          </a:p>
        </p:txBody>
      </p:sp>
      <p:pic>
        <p:nvPicPr>
          <p:cNvPr id="3" name="Image 2">
            <a:extLst>
              <a:ext uri="{FF2B5EF4-FFF2-40B4-BE49-F238E27FC236}">
                <a16:creationId xmlns:a16="http://schemas.microsoft.com/office/drawing/2014/main" id="{28256972-9B1A-B85A-B30A-9D2463434169}"/>
              </a:ext>
            </a:extLst>
          </p:cNvPr>
          <p:cNvPicPr>
            <a:picLocks noChangeAspect="1"/>
          </p:cNvPicPr>
          <p:nvPr/>
        </p:nvPicPr>
        <p:blipFill>
          <a:blip r:embed="rId3"/>
          <a:stretch>
            <a:fillRect/>
          </a:stretch>
        </p:blipFill>
        <p:spPr>
          <a:xfrm>
            <a:off x="914399" y="755436"/>
            <a:ext cx="2939318" cy="4882376"/>
          </a:xfrm>
          <a:prstGeom prst="rect">
            <a:avLst/>
          </a:prstGeom>
        </p:spPr>
      </p:pic>
      <p:pic>
        <p:nvPicPr>
          <p:cNvPr id="5" name="Image 4">
            <a:extLst>
              <a:ext uri="{FF2B5EF4-FFF2-40B4-BE49-F238E27FC236}">
                <a16:creationId xmlns:a16="http://schemas.microsoft.com/office/drawing/2014/main" id="{E707B1EC-9906-16AF-D6D5-F2AC0E4C0772}"/>
              </a:ext>
            </a:extLst>
          </p:cNvPr>
          <p:cNvPicPr>
            <a:picLocks noChangeAspect="1"/>
          </p:cNvPicPr>
          <p:nvPr/>
        </p:nvPicPr>
        <p:blipFill>
          <a:blip r:embed="rId4"/>
          <a:stretch>
            <a:fillRect/>
          </a:stretch>
        </p:blipFill>
        <p:spPr>
          <a:xfrm>
            <a:off x="4336937" y="1485267"/>
            <a:ext cx="3612017" cy="2744465"/>
          </a:xfrm>
          <a:prstGeom prst="rect">
            <a:avLst/>
          </a:prstGeom>
        </p:spPr>
      </p:pic>
    </p:spTree>
    <p:extLst>
      <p:ext uri="{BB962C8B-B14F-4D97-AF65-F5344CB8AC3E}">
        <p14:creationId xmlns:p14="http://schemas.microsoft.com/office/powerpoint/2010/main" val="2083014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D3C1DBA4-A0C3-2B02-49AD-5FDFF6C3DFEE}"/>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CB54ABCA-5621-E3A7-DC6F-10145D0647E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decorator</a:t>
            </a:r>
            <a:endParaRPr dirty="0"/>
          </a:p>
        </p:txBody>
      </p:sp>
      <p:pic>
        <p:nvPicPr>
          <p:cNvPr id="3" name="Image 2">
            <a:extLst>
              <a:ext uri="{FF2B5EF4-FFF2-40B4-BE49-F238E27FC236}">
                <a16:creationId xmlns:a16="http://schemas.microsoft.com/office/drawing/2014/main" id="{5C6FC38A-06F2-A580-28E6-567D1E874C36}"/>
              </a:ext>
            </a:extLst>
          </p:cNvPr>
          <p:cNvPicPr>
            <a:picLocks noChangeAspect="1"/>
          </p:cNvPicPr>
          <p:nvPr/>
        </p:nvPicPr>
        <p:blipFill>
          <a:blip r:embed="rId3"/>
          <a:stretch>
            <a:fillRect/>
          </a:stretch>
        </p:blipFill>
        <p:spPr>
          <a:xfrm>
            <a:off x="611204" y="755436"/>
            <a:ext cx="4575488" cy="4808034"/>
          </a:xfrm>
          <a:prstGeom prst="rect">
            <a:avLst/>
          </a:prstGeom>
        </p:spPr>
      </p:pic>
      <p:pic>
        <p:nvPicPr>
          <p:cNvPr id="5" name="Image 4">
            <a:extLst>
              <a:ext uri="{FF2B5EF4-FFF2-40B4-BE49-F238E27FC236}">
                <a16:creationId xmlns:a16="http://schemas.microsoft.com/office/drawing/2014/main" id="{2DABB3AA-6D08-AD24-BB36-C5C612D215FD}"/>
              </a:ext>
            </a:extLst>
          </p:cNvPr>
          <p:cNvPicPr>
            <a:picLocks noChangeAspect="1"/>
          </p:cNvPicPr>
          <p:nvPr/>
        </p:nvPicPr>
        <p:blipFill>
          <a:blip r:embed="rId4"/>
          <a:stretch>
            <a:fillRect/>
          </a:stretch>
        </p:blipFill>
        <p:spPr>
          <a:xfrm>
            <a:off x="5119784" y="3159453"/>
            <a:ext cx="3817251" cy="1375376"/>
          </a:xfrm>
          <a:prstGeom prst="rect">
            <a:avLst/>
          </a:prstGeom>
        </p:spPr>
      </p:pic>
    </p:spTree>
    <p:extLst>
      <p:ext uri="{BB962C8B-B14F-4D97-AF65-F5344CB8AC3E}">
        <p14:creationId xmlns:p14="http://schemas.microsoft.com/office/powerpoint/2010/main" val="2964756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A19AA567-00F9-3B39-BE69-9F712B4FEF2B}"/>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D1A19308-96F4-F501-26D1-904BBA158F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facade</a:t>
            </a:r>
            <a:endParaRPr dirty="0"/>
          </a:p>
        </p:txBody>
      </p:sp>
      <p:pic>
        <p:nvPicPr>
          <p:cNvPr id="4" name="Image 3">
            <a:extLst>
              <a:ext uri="{FF2B5EF4-FFF2-40B4-BE49-F238E27FC236}">
                <a16:creationId xmlns:a16="http://schemas.microsoft.com/office/drawing/2014/main" id="{F368903F-0D59-C72F-0AF2-66FAA17FC92B}"/>
              </a:ext>
            </a:extLst>
          </p:cNvPr>
          <p:cNvPicPr>
            <a:picLocks noChangeAspect="1"/>
          </p:cNvPicPr>
          <p:nvPr/>
        </p:nvPicPr>
        <p:blipFill>
          <a:blip r:embed="rId3"/>
          <a:stretch>
            <a:fillRect/>
          </a:stretch>
        </p:blipFill>
        <p:spPr>
          <a:xfrm>
            <a:off x="26653" y="844601"/>
            <a:ext cx="4545347" cy="3418453"/>
          </a:xfrm>
          <a:prstGeom prst="rect">
            <a:avLst/>
          </a:prstGeom>
        </p:spPr>
      </p:pic>
      <p:pic>
        <p:nvPicPr>
          <p:cNvPr id="7" name="Image 6">
            <a:extLst>
              <a:ext uri="{FF2B5EF4-FFF2-40B4-BE49-F238E27FC236}">
                <a16:creationId xmlns:a16="http://schemas.microsoft.com/office/drawing/2014/main" id="{7AF36015-F224-FC44-272F-9FBA19FBFB0B}"/>
              </a:ext>
            </a:extLst>
          </p:cNvPr>
          <p:cNvPicPr>
            <a:picLocks noChangeAspect="1"/>
          </p:cNvPicPr>
          <p:nvPr/>
        </p:nvPicPr>
        <p:blipFill>
          <a:blip r:embed="rId4"/>
          <a:stretch>
            <a:fillRect/>
          </a:stretch>
        </p:blipFill>
        <p:spPr>
          <a:xfrm>
            <a:off x="4572000" y="844601"/>
            <a:ext cx="4375458" cy="4350702"/>
          </a:xfrm>
          <a:prstGeom prst="rect">
            <a:avLst/>
          </a:prstGeom>
        </p:spPr>
      </p:pic>
      <p:pic>
        <p:nvPicPr>
          <p:cNvPr id="9" name="Image 8">
            <a:extLst>
              <a:ext uri="{FF2B5EF4-FFF2-40B4-BE49-F238E27FC236}">
                <a16:creationId xmlns:a16="http://schemas.microsoft.com/office/drawing/2014/main" id="{E0DC4030-F98B-82CE-EF63-33E376B80CC0}"/>
              </a:ext>
            </a:extLst>
          </p:cNvPr>
          <p:cNvPicPr>
            <a:picLocks noChangeAspect="1"/>
          </p:cNvPicPr>
          <p:nvPr/>
        </p:nvPicPr>
        <p:blipFill>
          <a:blip r:embed="rId5"/>
          <a:stretch>
            <a:fillRect/>
          </a:stretch>
        </p:blipFill>
        <p:spPr>
          <a:xfrm>
            <a:off x="107773" y="4512527"/>
            <a:ext cx="4375458" cy="1080919"/>
          </a:xfrm>
          <a:prstGeom prst="rect">
            <a:avLst/>
          </a:prstGeom>
        </p:spPr>
      </p:pic>
    </p:spTree>
    <p:extLst>
      <p:ext uri="{BB962C8B-B14F-4D97-AF65-F5344CB8AC3E}">
        <p14:creationId xmlns:p14="http://schemas.microsoft.com/office/powerpoint/2010/main" val="3894196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AC93D78-FD9A-F366-BA26-F57C67A70D3D}"/>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F1350F3-1200-7DE4-4AF7-4566F02F295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ce qu’il faut retenir</a:t>
            </a:r>
            <a:endParaRPr dirty="0"/>
          </a:p>
        </p:txBody>
      </p:sp>
      <p:sp>
        <p:nvSpPr>
          <p:cNvPr id="291" name="Google Shape;291;g2aed57810c0_0_186">
            <a:extLst>
              <a:ext uri="{FF2B5EF4-FFF2-40B4-BE49-F238E27FC236}">
                <a16:creationId xmlns:a16="http://schemas.microsoft.com/office/drawing/2014/main" id="{6B9DB491-EF8E-3153-0F82-0CD09CA5C0E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marL="514350" indent="-285750">
              <a:buFont typeface="Arial" panose="020B0604020202020204" pitchFamily="34" charset="0"/>
              <a:buChar char="•"/>
            </a:pPr>
            <a:r>
              <a:rPr lang="fr-FR" dirty="0"/>
              <a:t>Adapter</a:t>
            </a:r>
          </a:p>
          <a:p>
            <a:pPr marL="584200" lvl="1" indent="0">
              <a:buNone/>
            </a:pPr>
            <a:r>
              <a:rPr lang="fr-FR" dirty="0">
                <a:solidFill>
                  <a:schemeClr val="bg1">
                    <a:lumMod val="50000"/>
                  </a:schemeClr>
                </a:solidFill>
              </a:rPr>
              <a:t>-&gt; Convertit l'interface d'une classe en une autre interface attendue par les clients.</a:t>
            </a:r>
          </a:p>
          <a:p>
            <a:pPr marL="584200" lvl="1" indent="0">
              <a:buNone/>
            </a:pPr>
            <a:r>
              <a:rPr lang="fr-FR" dirty="0">
                <a:solidFill>
                  <a:schemeClr val="bg1">
                    <a:lumMod val="50000"/>
                  </a:schemeClr>
                </a:solidFill>
              </a:rPr>
              <a:t>-&gt; Permet aux classes de travailler ensemble malgré des interfaces incompatibles.</a:t>
            </a:r>
          </a:p>
          <a:p>
            <a:pPr marL="514350" indent="-285750">
              <a:buFont typeface="Arial" panose="020B0604020202020204" pitchFamily="34" charset="0"/>
              <a:buChar char="•"/>
            </a:pPr>
            <a:r>
              <a:rPr lang="fr-FR" dirty="0"/>
              <a:t>Bridge</a:t>
            </a:r>
          </a:p>
          <a:p>
            <a:pPr marL="584200" lvl="1" indent="0">
              <a:buNone/>
            </a:pPr>
            <a:r>
              <a:rPr lang="fr-FR" dirty="0">
                <a:solidFill>
                  <a:schemeClr val="bg1">
                    <a:lumMod val="50000"/>
                  </a:schemeClr>
                </a:solidFill>
              </a:rPr>
              <a:t>-&gt; Sépare l'abstraction de son implémentation pour qu'elles puissent varier indépendamment.</a:t>
            </a:r>
          </a:p>
          <a:p>
            <a:pPr marL="584200" lvl="1" indent="0">
              <a:buNone/>
            </a:pPr>
            <a:r>
              <a:rPr lang="fr-FR" dirty="0">
                <a:solidFill>
                  <a:schemeClr val="bg1">
                    <a:lumMod val="50000"/>
                  </a:schemeClr>
                </a:solidFill>
              </a:rPr>
              <a:t>-&gt; Utile pour éviter la multiplication des sous-classes.</a:t>
            </a:r>
          </a:p>
          <a:p>
            <a:pPr marL="514350" indent="-285750">
              <a:buFont typeface="Arial" panose="020B0604020202020204" pitchFamily="34" charset="0"/>
              <a:buChar char="•"/>
            </a:pPr>
            <a:r>
              <a:rPr lang="fr-FR" dirty="0"/>
              <a:t>Composite</a:t>
            </a:r>
          </a:p>
          <a:p>
            <a:pPr marL="584200" lvl="1" indent="0">
              <a:buNone/>
            </a:pPr>
            <a:r>
              <a:rPr lang="fr-FR" dirty="0">
                <a:solidFill>
                  <a:schemeClr val="bg1">
                    <a:lumMod val="50000"/>
                  </a:schemeClr>
                </a:solidFill>
              </a:rPr>
              <a:t>-&gt; Permet de composer des objets en structures arborescentes pour représenter des hiérarchies partielles-totales.</a:t>
            </a:r>
          </a:p>
          <a:p>
            <a:pPr marL="584200" lvl="1" indent="0">
              <a:buNone/>
            </a:pPr>
            <a:r>
              <a:rPr lang="fr-FR" dirty="0">
                <a:solidFill>
                  <a:schemeClr val="bg1">
                    <a:lumMod val="50000"/>
                  </a:schemeClr>
                </a:solidFill>
              </a:rPr>
              <a:t>-&gt; Favorise la manipulation uniforme des objets simples et composés.</a:t>
            </a:r>
          </a:p>
          <a:p>
            <a:pPr marL="514350" indent="-285750">
              <a:buFont typeface="Arial" panose="020B0604020202020204" pitchFamily="34" charset="0"/>
              <a:buChar char="•"/>
            </a:pPr>
            <a:r>
              <a:rPr lang="fr-FR" dirty="0" err="1"/>
              <a:t>Decorator</a:t>
            </a:r>
            <a:endParaRPr lang="fr-FR" dirty="0"/>
          </a:p>
          <a:p>
            <a:pPr marL="584200" lvl="1" indent="0">
              <a:buNone/>
            </a:pPr>
            <a:r>
              <a:rPr lang="fr-FR" dirty="0">
                <a:solidFill>
                  <a:schemeClr val="bg1">
                    <a:lumMod val="50000"/>
                  </a:schemeClr>
                </a:solidFill>
              </a:rPr>
              <a:t>-&gt; Ajoute dynamiquement des responsabilités à un objet.</a:t>
            </a:r>
          </a:p>
          <a:p>
            <a:pPr marL="584200" lvl="1" indent="0">
              <a:buNone/>
            </a:pPr>
            <a:r>
              <a:rPr lang="fr-FR" dirty="0">
                <a:solidFill>
                  <a:schemeClr val="bg1">
                    <a:lumMod val="50000"/>
                  </a:schemeClr>
                </a:solidFill>
              </a:rPr>
              <a:t>-&gt; Offre une alternative flexible à la sous-classification pour étendre les fonctionnalités.</a:t>
            </a:r>
          </a:p>
          <a:p>
            <a:pPr marL="514350" indent="-285750">
              <a:buFont typeface="Arial" panose="020B0604020202020204" pitchFamily="34" charset="0"/>
              <a:buChar char="•"/>
            </a:pPr>
            <a:r>
              <a:rPr lang="fr-FR" dirty="0" err="1"/>
              <a:t>Facade</a:t>
            </a:r>
            <a:endParaRPr lang="fr-FR" dirty="0"/>
          </a:p>
          <a:p>
            <a:pPr marL="584200" lvl="1" indent="0">
              <a:buNone/>
            </a:pPr>
            <a:r>
              <a:rPr lang="fr-FR" dirty="0">
                <a:solidFill>
                  <a:schemeClr val="bg1">
                    <a:lumMod val="50000"/>
                  </a:schemeClr>
                </a:solidFill>
              </a:rPr>
              <a:t>-&gt; Fournit une interface simplifiée à un ensemble de classes ou un sous-système complexe.</a:t>
            </a:r>
          </a:p>
          <a:p>
            <a:pPr marL="584200" lvl="1" indent="0">
              <a:buNone/>
            </a:pPr>
            <a:r>
              <a:rPr lang="fr-FR" dirty="0">
                <a:solidFill>
                  <a:schemeClr val="bg1">
                    <a:lumMod val="50000"/>
                  </a:schemeClr>
                </a:solidFill>
              </a:rPr>
              <a:t>-&gt; Réduit la complexité apparente et simplifie l'utilisation du sous-système.</a:t>
            </a:r>
          </a:p>
          <a:p>
            <a:pPr marL="514350" indent="-285750">
              <a:buFont typeface="Arial" panose="020B0604020202020204" pitchFamily="34" charset="0"/>
              <a:buChar char="•"/>
            </a:pPr>
            <a:r>
              <a:rPr lang="fr-FR" dirty="0" err="1"/>
              <a:t>Flyweight</a:t>
            </a:r>
            <a:endParaRPr lang="fr-FR" dirty="0"/>
          </a:p>
          <a:p>
            <a:pPr marL="584200" lvl="1" indent="0">
              <a:buNone/>
            </a:pPr>
            <a:r>
              <a:rPr lang="fr-FR" dirty="0">
                <a:solidFill>
                  <a:schemeClr val="bg1">
                    <a:lumMod val="50000"/>
                  </a:schemeClr>
                </a:solidFill>
              </a:rPr>
              <a:t>-&gt; Supporte un grand nombre de petits objets efficients.</a:t>
            </a:r>
          </a:p>
          <a:p>
            <a:pPr marL="584200" lvl="1" indent="0">
              <a:buNone/>
            </a:pPr>
            <a:r>
              <a:rPr lang="fr-FR" dirty="0">
                <a:solidFill>
                  <a:schemeClr val="bg1">
                    <a:lumMod val="50000"/>
                  </a:schemeClr>
                </a:solidFill>
              </a:rPr>
              <a:t>-&gt; Partage les états communs pour réduire l'utilisation de mémoire.</a:t>
            </a:r>
          </a:p>
          <a:p>
            <a:pPr marL="514350" indent="-285750">
              <a:buFont typeface="Arial" panose="020B0604020202020204" pitchFamily="34" charset="0"/>
              <a:buChar char="•"/>
            </a:pPr>
            <a:r>
              <a:rPr lang="fr-FR" dirty="0"/>
              <a:t>Proxy</a:t>
            </a:r>
          </a:p>
          <a:p>
            <a:pPr marL="584200" lvl="1" indent="0">
              <a:buNone/>
            </a:pPr>
            <a:r>
              <a:rPr lang="fr-FR" dirty="0">
                <a:solidFill>
                  <a:schemeClr val="bg1">
                    <a:lumMod val="50000"/>
                  </a:schemeClr>
                </a:solidFill>
              </a:rPr>
              <a:t>-&gt; Fournit un substitut ou un espace réservé pour contrôler l'accès à un autre objet.</a:t>
            </a:r>
          </a:p>
          <a:p>
            <a:pPr marL="584200" lvl="1" indent="0">
              <a:buNone/>
            </a:pPr>
            <a:r>
              <a:rPr lang="fr-FR" dirty="0">
                <a:solidFill>
                  <a:schemeClr val="bg1">
                    <a:lumMod val="50000"/>
                  </a:schemeClr>
                </a:solidFill>
              </a:rPr>
              <a:t>-&gt; Utile pour la gestion à distance, la paresse, le contrôle d'accès, etc.</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1194065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1F772AC3-636A-BD54-321F-8D4D95CEBAA0}"/>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2661C9ED-DC95-5031-54C5-73C86784F7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bonnes pratiques</a:t>
            </a:r>
            <a:endParaRPr dirty="0"/>
          </a:p>
        </p:txBody>
      </p:sp>
      <p:sp>
        <p:nvSpPr>
          <p:cNvPr id="298" name="Google Shape;298;g2aed57810c0_0_192">
            <a:extLst>
              <a:ext uri="{FF2B5EF4-FFF2-40B4-BE49-F238E27FC236}">
                <a16:creationId xmlns:a16="http://schemas.microsoft.com/office/drawing/2014/main" id="{43459D97-39F6-366C-8B63-E910DF458B4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Comprendre le contexte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Prioriser la simplicité</a:t>
            </a:r>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134546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CD6307E-4052-F33D-94AA-AA03BF831A4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B02F052C-21CC-C8CF-8C54-5FAA0189C0B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4 Structuraux</a:t>
            </a:r>
            <a:endParaRPr dirty="0"/>
          </a:p>
        </p:txBody>
      </p:sp>
      <p:sp>
        <p:nvSpPr>
          <p:cNvPr id="312" name="Google Shape;312;g2aed57810c0_0_204">
            <a:extLst>
              <a:ext uri="{FF2B5EF4-FFF2-40B4-BE49-F238E27FC236}">
                <a16:creationId xmlns:a16="http://schemas.microsoft.com/office/drawing/2014/main" id="{BB382C21-4901-475E-8B5F-83A1B0684703}"/>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4 : Structuraux”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992466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50B61D0-2B79-4EA9-2A4B-37332B83FD70}"/>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BA5EDBB5-CA3D-1170-4B32-EB0307A54213}"/>
              </a:ext>
            </a:extLst>
          </p:cNvPr>
          <p:cNvSpPr txBox="1">
            <a:spLocks noGrp="1"/>
          </p:cNvSpPr>
          <p:nvPr>
            <p:ph type="title"/>
          </p:nvPr>
        </p:nvSpPr>
        <p:spPr>
          <a:xfrm>
            <a:off x="1260018" y="2436722"/>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5 : Patterns comportementaux</a:t>
            </a:r>
            <a:endParaRPr dirty="0"/>
          </a:p>
        </p:txBody>
      </p:sp>
    </p:spTree>
    <p:extLst>
      <p:ext uri="{BB962C8B-B14F-4D97-AF65-F5344CB8AC3E}">
        <p14:creationId xmlns:p14="http://schemas.microsoft.com/office/powerpoint/2010/main" val="83930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ed57810c0_0_2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Structure et versionning Github</a:t>
            </a:r>
            <a:endParaRPr/>
          </a:p>
        </p:txBody>
      </p:sp>
      <p:sp>
        <p:nvSpPr>
          <p:cNvPr id="124" name="Google Shape;124;g2aed57810c0_0_2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Explique la cohérence du support de cours avec mon </a:t>
            </a:r>
            <a:r>
              <a:rPr lang="fr-FR" dirty="0" err="1"/>
              <a:t>github</a:t>
            </a:r>
            <a:r>
              <a:rPr lang="fr-FR" dirty="0"/>
              <a:t> (public)</a:t>
            </a:r>
            <a:endParaRPr dirty="0"/>
          </a:p>
          <a:p>
            <a:pPr marL="457200" lvl="0" indent="-342900" algn="l" rtl="0">
              <a:spcBef>
                <a:spcPts val="0"/>
              </a:spcBef>
              <a:spcAft>
                <a:spcPts val="0"/>
              </a:spcAft>
              <a:buSzPts val="1800"/>
              <a:buChar char="●"/>
            </a:pPr>
            <a:r>
              <a:rPr lang="fr-FR" dirty="0"/>
              <a:t>Ici  le lien vers le </a:t>
            </a:r>
            <a:r>
              <a:rPr lang="fr-FR" dirty="0" err="1"/>
              <a:t>github</a:t>
            </a:r>
            <a:r>
              <a:rPr lang="fr-FR" dirty="0"/>
              <a:t> de la formation.</a:t>
            </a:r>
            <a:endParaRPr dirty="0"/>
          </a:p>
          <a:p>
            <a:pPr marL="457200" lvl="0" indent="-342900" algn="l" rtl="0">
              <a:spcBef>
                <a:spcPts val="0"/>
              </a:spcBef>
              <a:spcAft>
                <a:spcPts val="0"/>
              </a:spcAft>
              <a:buSzPts val="1800"/>
              <a:buChar char="●"/>
            </a:pPr>
            <a:r>
              <a:rPr lang="fr-FR" dirty="0"/>
              <a:t>1 notion = 1 chapitre = 1 </a:t>
            </a:r>
            <a:r>
              <a:rPr lang="fr-FR" dirty="0" err="1"/>
              <a:t>comit</a:t>
            </a:r>
            <a:r>
              <a:rPr lang="fr-FR" dirty="0"/>
              <a:t> </a:t>
            </a:r>
            <a:r>
              <a:rPr lang="fr-FR" dirty="0" err="1"/>
              <a:t>Github</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E584CF8-131A-F6EB-A140-F7879CF4AC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35142F-EA85-0C22-A5E5-EE5A4DD9018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1/3</a:t>
            </a:r>
          </a:p>
        </p:txBody>
      </p:sp>
      <p:sp>
        <p:nvSpPr>
          <p:cNvPr id="229" name="Google Shape;229;g2aed57810c0_0_122">
            <a:extLst>
              <a:ext uri="{FF2B5EF4-FFF2-40B4-BE49-F238E27FC236}">
                <a16:creationId xmlns:a16="http://schemas.microsoft.com/office/drawing/2014/main" id="{20079EDE-9087-A0E9-B675-AE1AD0ECF8D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Découplage de l’émetteur et du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Flexibilité dans le traitement des requêtes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les dépendances rigides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traitement des demandes ou des plaintes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Chaînes de filtres de traitement de requêtes HTTP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des responsabilités dans les logiciels</a:t>
            </a:r>
            <a:endParaRPr lang="fr-FR" dirty="0"/>
          </a:p>
        </p:txBody>
      </p:sp>
      <p:pic>
        <p:nvPicPr>
          <p:cNvPr id="5" name="Image 4">
            <a:extLst>
              <a:ext uri="{FF2B5EF4-FFF2-40B4-BE49-F238E27FC236}">
                <a16:creationId xmlns:a16="http://schemas.microsoft.com/office/drawing/2014/main" id="{33F0D2AB-07E4-57BB-316E-927014B47309}"/>
              </a:ext>
            </a:extLst>
          </p:cNvPr>
          <p:cNvPicPr>
            <a:picLocks noChangeAspect="1"/>
          </p:cNvPicPr>
          <p:nvPr/>
        </p:nvPicPr>
        <p:blipFill>
          <a:blip r:embed="rId3"/>
          <a:stretch>
            <a:fillRect/>
          </a:stretch>
        </p:blipFill>
        <p:spPr>
          <a:xfrm>
            <a:off x="4878599" y="1070517"/>
            <a:ext cx="3343915" cy="2210761"/>
          </a:xfrm>
          <a:prstGeom prst="rect">
            <a:avLst/>
          </a:prstGeom>
        </p:spPr>
      </p:pic>
    </p:spTree>
    <p:extLst>
      <p:ext uri="{BB962C8B-B14F-4D97-AF65-F5344CB8AC3E}">
        <p14:creationId xmlns:p14="http://schemas.microsoft.com/office/powerpoint/2010/main" val="36741690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E6FE5DD-DEBE-4392-B608-F9768CA6915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7B5DD5-F24F-D555-9ABC-A90EA53BD29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2/3</a:t>
            </a:r>
          </a:p>
        </p:txBody>
      </p:sp>
      <p:pic>
        <p:nvPicPr>
          <p:cNvPr id="3" name="Image 2">
            <a:extLst>
              <a:ext uri="{FF2B5EF4-FFF2-40B4-BE49-F238E27FC236}">
                <a16:creationId xmlns:a16="http://schemas.microsoft.com/office/drawing/2014/main" id="{1AD5DFEF-B2DA-CE28-3459-5381E6F1AF0D}"/>
              </a:ext>
            </a:extLst>
          </p:cNvPr>
          <p:cNvPicPr>
            <a:picLocks noChangeAspect="1"/>
          </p:cNvPicPr>
          <p:nvPr/>
        </p:nvPicPr>
        <p:blipFill>
          <a:blip r:embed="rId3"/>
          <a:stretch>
            <a:fillRect/>
          </a:stretch>
        </p:blipFill>
        <p:spPr>
          <a:xfrm>
            <a:off x="379141" y="755436"/>
            <a:ext cx="7787778" cy="4262613"/>
          </a:xfrm>
          <a:prstGeom prst="rect">
            <a:avLst/>
          </a:prstGeom>
        </p:spPr>
      </p:pic>
    </p:spTree>
    <p:extLst>
      <p:ext uri="{BB962C8B-B14F-4D97-AF65-F5344CB8AC3E}">
        <p14:creationId xmlns:p14="http://schemas.microsoft.com/office/powerpoint/2010/main" val="1029076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188BB-9017-195A-AFB0-ACA612E6D25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0425107-DE58-3BE9-8EC1-97B6F932CD0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3/3</a:t>
            </a:r>
          </a:p>
        </p:txBody>
      </p:sp>
      <p:pic>
        <p:nvPicPr>
          <p:cNvPr id="6" name="Image 5">
            <a:extLst>
              <a:ext uri="{FF2B5EF4-FFF2-40B4-BE49-F238E27FC236}">
                <a16:creationId xmlns:a16="http://schemas.microsoft.com/office/drawing/2014/main" id="{CD9D53E8-D6BA-C9B7-C93E-57756367D887}"/>
              </a:ext>
            </a:extLst>
          </p:cNvPr>
          <p:cNvPicPr>
            <a:picLocks noChangeAspect="1"/>
          </p:cNvPicPr>
          <p:nvPr/>
        </p:nvPicPr>
        <p:blipFill>
          <a:blip r:embed="rId3"/>
          <a:stretch>
            <a:fillRect/>
          </a:stretch>
        </p:blipFill>
        <p:spPr>
          <a:xfrm>
            <a:off x="181039" y="691316"/>
            <a:ext cx="4027813" cy="4960429"/>
          </a:xfrm>
          <a:prstGeom prst="rect">
            <a:avLst/>
          </a:prstGeom>
        </p:spPr>
      </p:pic>
      <p:pic>
        <p:nvPicPr>
          <p:cNvPr id="9" name="Image 8">
            <a:extLst>
              <a:ext uri="{FF2B5EF4-FFF2-40B4-BE49-F238E27FC236}">
                <a16:creationId xmlns:a16="http://schemas.microsoft.com/office/drawing/2014/main" id="{68D734FB-C636-6638-4D05-314EB04296C6}"/>
              </a:ext>
            </a:extLst>
          </p:cNvPr>
          <p:cNvPicPr>
            <a:picLocks noChangeAspect="1"/>
          </p:cNvPicPr>
          <p:nvPr/>
        </p:nvPicPr>
        <p:blipFill>
          <a:blip r:embed="rId4"/>
          <a:stretch>
            <a:fillRect/>
          </a:stretch>
        </p:blipFill>
        <p:spPr>
          <a:xfrm>
            <a:off x="4348635" y="818948"/>
            <a:ext cx="4027813" cy="4397553"/>
          </a:xfrm>
          <a:prstGeom prst="rect">
            <a:avLst/>
          </a:prstGeom>
        </p:spPr>
      </p:pic>
    </p:spTree>
    <p:extLst>
      <p:ext uri="{BB962C8B-B14F-4D97-AF65-F5344CB8AC3E}">
        <p14:creationId xmlns:p14="http://schemas.microsoft.com/office/powerpoint/2010/main" val="1701152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8D1170A3-7796-972E-3D75-2E1D51D99A1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ABBDD14-0ADD-CF19-C1D6-B9F27DA6DD8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1/3</a:t>
            </a:r>
          </a:p>
        </p:txBody>
      </p:sp>
      <p:sp>
        <p:nvSpPr>
          <p:cNvPr id="229" name="Google Shape;229;g2aed57810c0_0_122">
            <a:extLst>
              <a:ext uri="{FF2B5EF4-FFF2-40B4-BE49-F238E27FC236}">
                <a16:creationId xmlns:a16="http://schemas.microsoft.com/office/drawing/2014/main" id="{1B3E07C9-4854-0309-9502-9E7AFD40D57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entre l’émetteur et le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Difficulté à ajouter de nouvelles commandes sans modifier le code existant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Impossibilité de traiter les opérations comme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Boutons d’interface utilisateur (UI)</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transactions avec annulation/répétition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Implémentation de macros dans les applications logicielles.</a:t>
            </a:r>
            <a:endParaRPr lang="fr-FR" dirty="0"/>
          </a:p>
        </p:txBody>
      </p:sp>
      <p:pic>
        <p:nvPicPr>
          <p:cNvPr id="3" name="Image 2">
            <a:extLst>
              <a:ext uri="{FF2B5EF4-FFF2-40B4-BE49-F238E27FC236}">
                <a16:creationId xmlns:a16="http://schemas.microsoft.com/office/drawing/2014/main" id="{7AFB0219-837A-148C-58F6-DFB890B5E377}"/>
              </a:ext>
            </a:extLst>
          </p:cNvPr>
          <p:cNvPicPr>
            <a:picLocks noChangeAspect="1"/>
          </p:cNvPicPr>
          <p:nvPr/>
        </p:nvPicPr>
        <p:blipFill>
          <a:blip r:embed="rId3"/>
          <a:stretch>
            <a:fillRect/>
          </a:stretch>
        </p:blipFill>
        <p:spPr>
          <a:xfrm>
            <a:off x="5721063" y="2163336"/>
            <a:ext cx="3311425" cy="2204292"/>
          </a:xfrm>
          <a:prstGeom prst="rect">
            <a:avLst/>
          </a:prstGeom>
        </p:spPr>
      </p:pic>
    </p:spTree>
    <p:extLst>
      <p:ext uri="{BB962C8B-B14F-4D97-AF65-F5344CB8AC3E}">
        <p14:creationId xmlns:p14="http://schemas.microsoft.com/office/powerpoint/2010/main" val="2666926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FC86010-F8CC-2EBD-8EE6-A1C2A8643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90AD6B0-BF3B-645D-752E-D93ED39C323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2/3</a:t>
            </a:r>
          </a:p>
        </p:txBody>
      </p:sp>
      <p:pic>
        <p:nvPicPr>
          <p:cNvPr id="4" name="Image 3">
            <a:extLst>
              <a:ext uri="{FF2B5EF4-FFF2-40B4-BE49-F238E27FC236}">
                <a16:creationId xmlns:a16="http://schemas.microsoft.com/office/drawing/2014/main" id="{5D7B81D6-C9A3-A2D5-1EF1-4524775A0FA1}"/>
              </a:ext>
            </a:extLst>
          </p:cNvPr>
          <p:cNvPicPr>
            <a:picLocks noChangeAspect="1"/>
          </p:cNvPicPr>
          <p:nvPr/>
        </p:nvPicPr>
        <p:blipFill>
          <a:blip r:embed="rId3"/>
          <a:stretch>
            <a:fillRect/>
          </a:stretch>
        </p:blipFill>
        <p:spPr>
          <a:xfrm>
            <a:off x="570880" y="755436"/>
            <a:ext cx="6840964" cy="4736052"/>
          </a:xfrm>
          <a:prstGeom prst="rect">
            <a:avLst/>
          </a:prstGeom>
        </p:spPr>
      </p:pic>
    </p:spTree>
    <p:extLst>
      <p:ext uri="{BB962C8B-B14F-4D97-AF65-F5344CB8AC3E}">
        <p14:creationId xmlns:p14="http://schemas.microsoft.com/office/powerpoint/2010/main" val="3079705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281EA51-EA8E-7B70-6D26-ABDD0C6C7AA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718BCC1-6614-A4F0-514B-69823872959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3/3</a:t>
            </a:r>
          </a:p>
        </p:txBody>
      </p:sp>
      <p:pic>
        <p:nvPicPr>
          <p:cNvPr id="4" name="Image 3">
            <a:extLst>
              <a:ext uri="{FF2B5EF4-FFF2-40B4-BE49-F238E27FC236}">
                <a16:creationId xmlns:a16="http://schemas.microsoft.com/office/drawing/2014/main" id="{A5D80555-9F06-83FB-B47C-DFC5048C881A}"/>
              </a:ext>
            </a:extLst>
          </p:cNvPr>
          <p:cNvPicPr>
            <a:picLocks noChangeAspect="1"/>
          </p:cNvPicPr>
          <p:nvPr/>
        </p:nvPicPr>
        <p:blipFill>
          <a:blip r:embed="rId3"/>
          <a:stretch>
            <a:fillRect/>
          </a:stretch>
        </p:blipFill>
        <p:spPr>
          <a:xfrm>
            <a:off x="0" y="854926"/>
            <a:ext cx="3799852" cy="4339683"/>
          </a:xfrm>
          <a:prstGeom prst="rect">
            <a:avLst/>
          </a:prstGeom>
        </p:spPr>
      </p:pic>
      <p:pic>
        <p:nvPicPr>
          <p:cNvPr id="6" name="Image 5">
            <a:extLst>
              <a:ext uri="{FF2B5EF4-FFF2-40B4-BE49-F238E27FC236}">
                <a16:creationId xmlns:a16="http://schemas.microsoft.com/office/drawing/2014/main" id="{D55F5386-BCDC-9622-002C-3C5ADAFC98F9}"/>
              </a:ext>
            </a:extLst>
          </p:cNvPr>
          <p:cNvPicPr>
            <a:picLocks noChangeAspect="1"/>
          </p:cNvPicPr>
          <p:nvPr/>
        </p:nvPicPr>
        <p:blipFill>
          <a:blip r:embed="rId4"/>
          <a:stretch>
            <a:fillRect/>
          </a:stretch>
        </p:blipFill>
        <p:spPr>
          <a:xfrm>
            <a:off x="3799852" y="854926"/>
            <a:ext cx="3271062" cy="3374359"/>
          </a:xfrm>
          <a:prstGeom prst="rect">
            <a:avLst/>
          </a:prstGeom>
        </p:spPr>
      </p:pic>
      <p:pic>
        <p:nvPicPr>
          <p:cNvPr id="8" name="Image 7">
            <a:extLst>
              <a:ext uri="{FF2B5EF4-FFF2-40B4-BE49-F238E27FC236}">
                <a16:creationId xmlns:a16="http://schemas.microsoft.com/office/drawing/2014/main" id="{A99D7277-85BF-F1D4-DFE5-110EA3C1B7E4}"/>
              </a:ext>
            </a:extLst>
          </p:cNvPr>
          <p:cNvPicPr>
            <a:picLocks noChangeAspect="1"/>
          </p:cNvPicPr>
          <p:nvPr/>
        </p:nvPicPr>
        <p:blipFill>
          <a:blip r:embed="rId5"/>
          <a:stretch>
            <a:fillRect/>
          </a:stretch>
        </p:blipFill>
        <p:spPr>
          <a:xfrm>
            <a:off x="5676316" y="3818126"/>
            <a:ext cx="2173332" cy="1787642"/>
          </a:xfrm>
          <a:prstGeom prst="rect">
            <a:avLst/>
          </a:prstGeom>
        </p:spPr>
      </p:pic>
    </p:spTree>
    <p:extLst>
      <p:ext uri="{BB962C8B-B14F-4D97-AF65-F5344CB8AC3E}">
        <p14:creationId xmlns:p14="http://schemas.microsoft.com/office/powerpoint/2010/main" val="1451233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D01325B-32D0-0184-3ACF-57199295BF2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FA4B361-08C6-56F7-5930-8073FAA400A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1/3</a:t>
            </a:r>
          </a:p>
        </p:txBody>
      </p:sp>
      <p:sp>
        <p:nvSpPr>
          <p:cNvPr id="229" name="Google Shape;229;g2aed57810c0_0_122">
            <a:extLst>
              <a:ext uri="{FF2B5EF4-FFF2-40B4-BE49-F238E27FC236}">
                <a16:creationId xmlns:a16="http://schemas.microsoft.com/office/drawing/2014/main" id="{F1566400-E3F3-7809-48E9-7B51F3D6B24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séquentiel</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de la structure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Itération uniforme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Collections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Traversée d’arborescences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Parcours de fichiers ou de répertoires</a:t>
            </a:r>
            <a:endParaRPr lang="fr-FR" dirty="0"/>
          </a:p>
        </p:txBody>
      </p:sp>
      <p:pic>
        <p:nvPicPr>
          <p:cNvPr id="3" name="Image 2">
            <a:extLst>
              <a:ext uri="{FF2B5EF4-FFF2-40B4-BE49-F238E27FC236}">
                <a16:creationId xmlns:a16="http://schemas.microsoft.com/office/drawing/2014/main" id="{4818FBF1-49CB-CDEC-AAFA-31A0D9444C62}"/>
              </a:ext>
            </a:extLst>
          </p:cNvPr>
          <p:cNvPicPr>
            <a:picLocks noChangeAspect="1"/>
          </p:cNvPicPr>
          <p:nvPr/>
        </p:nvPicPr>
        <p:blipFill>
          <a:blip r:embed="rId3"/>
          <a:stretch>
            <a:fillRect/>
          </a:stretch>
        </p:blipFill>
        <p:spPr>
          <a:xfrm>
            <a:off x="3942210" y="1323278"/>
            <a:ext cx="4275573" cy="2747666"/>
          </a:xfrm>
          <a:prstGeom prst="rect">
            <a:avLst/>
          </a:prstGeom>
        </p:spPr>
      </p:pic>
    </p:spTree>
    <p:extLst>
      <p:ext uri="{BB962C8B-B14F-4D97-AF65-F5344CB8AC3E}">
        <p14:creationId xmlns:p14="http://schemas.microsoft.com/office/powerpoint/2010/main" val="3507901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83FADAE-73FC-7E74-43BF-3062F2D9D9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9CF304C-2FEF-F173-8789-B68093482F8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2/3</a:t>
            </a:r>
          </a:p>
        </p:txBody>
      </p:sp>
      <p:pic>
        <p:nvPicPr>
          <p:cNvPr id="4" name="Image 3">
            <a:extLst>
              <a:ext uri="{FF2B5EF4-FFF2-40B4-BE49-F238E27FC236}">
                <a16:creationId xmlns:a16="http://schemas.microsoft.com/office/drawing/2014/main" id="{32517355-F258-16EE-42B0-DAB1FB499FBF}"/>
              </a:ext>
            </a:extLst>
          </p:cNvPr>
          <p:cNvPicPr>
            <a:picLocks noChangeAspect="1"/>
          </p:cNvPicPr>
          <p:nvPr/>
        </p:nvPicPr>
        <p:blipFill>
          <a:blip r:embed="rId3"/>
          <a:stretch>
            <a:fillRect/>
          </a:stretch>
        </p:blipFill>
        <p:spPr>
          <a:xfrm>
            <a:off x="378354" y="724908"/>
            <a:ext cx="7323422" cy="4990092"/>
          </a:xfrm>
          <a:prstGeom prst="rect">
            <a:avLst/>
          </a:prstGeom>
        </p:spPr>
      </p:pic>
    </p:spTree>
    <p:extLst>
      <p:ext uri="{BB962C8B-B14F-4D97-AF65-F5344CB8AC3E}">
        <p14:creationId xmlns:p14="http://schemas.microsoft.com/office/powerpoint/2010/main" val="2623517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E95E0FF-AD4A-4A3C-9903-9DB7F377B7D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F3409C8-1CF3-4608-BE93-3F72DC432D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3/3</a:t>
            </a:r>
          </a:p>
        </p:txBody>
      </p:sp>
      <p:pic>
        <p:nvPicPr>
          <p:cNvPr id="3" name="Image 2">
            <a:extLst>
              <a:ext uri="{FF2B5EF4-FFF2-40B4-BE49-F238E27FC236}">
                <a16:creationId xmlns:a16="http://schemas.microsoft.com/office/drawing/2014/main" id="{60E48502-09EB-A9F0-F16C-AE1B443D07B8}"/>
              </a:ext>
            </a:extLst>
          </p:cNvPr>
          <p:cNvPicPr>
            <a:picLocks noChangeAspect="1"/>
          </p:cNvPicPr>
          <p:nvPr/>
        </p:nvPicPr>
        <p:blipFill>
          <a:blip r:embed="rId3"/>
          <a:stretch>
            <a:fillRect/>
          </a:stretch>
        </p:blipFill>
        <p:spPr>
          <a:xfrm>
            <a:off x="914399" y="755436"/>
            <a:ext cx="2656696" cy="4878659"/>
          </a:xfrm>
          <a:prstGeom prst="rect">
            <a:avLst/>
          </a:prstGeom>
        </p:spPr>
      </p:pic>
      <p:pic>
        <p:nvPicPr>
          <p:cNvPr id="7" name="Image 6">
            <a:extLst>
              <a:ext uri="{FF2B5EF4-FFF2-40B4-BE49-F238E27FC236}">
                <a16:creationId xmlns:a16="http://schemas.microsoft.com/office/drawing/2014/main" id="{9D00FE0E-F00C-3B96-9F44-6CE8CFC6CDBC}"/>
              </a:ext>
            </a:extLst>
          </p:cNvPr>
          <p:cNvPicPr>
            <a:picLocks noChangeAspect="1"/>
          </p:cNvPicPr>
          <p:nvPr/>
        </p:nvPicPr>
        <p:blipFill>
          <a:blip r:embed="rId4"/>
          <a:stretch>
            <a:fillRect/>
          </a:stretch>
        </p:blipFill>
        <p:spPr>
          <a:xfrm>
            <a:off x="3796655" y="855797"/>
            <a:ext cx="3590112" cy="4778298"/>
          </a:xfrm>
          <a:prstGeom prst="rect">
            <a:avLst/>
          </a:prstGeom>
        </p:spPr>
      </p:pic>
    </p:spTree>
    <p:extLst>
      <p:ext uri="{BB962C8B-B14F-4D97-AF65-F5344CB8AC3E}">
        <p14:creationId xmlns:p14="http://schemas.microsoft.com/office/powerpoint/2010/main" val="3721528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FFCDEE5-CD5B-FE47-1233-88FFAA4B417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0C8DEF4-F4A2-194D-3EE2-104B87CF4F2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1/3</a:t>
            </a:r>
          </a:p>
        </p:txBody>
      </p:sp>
      <p:sp>
        <p:nvSpPr>
          <p:cNvPr id="229" name="Google Shape;229;g2aed57810c0_0_122">
            <a:extLst>
              <a:ext uri="{FF2B5EF4-FFF2-40B4-BE49-F238E27FC236}">
                <a16:creationId xmlns:a16="http://schemas.microsoft.com/office/drawing/2014/main" id="{1D668A87-EB7F-8FC6-4004-D4FCBE4E44B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Communication complexe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Réduction des dépendances directes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Centralisation du contrôle</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complexe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chat ou messagerie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Simulateurs ou systèmes multi-agents</a:t>
            </a:r>
            <a:endParaRPr lang="fr-FR" dirty="0"/>
          </a:p>
        </p:txBody>
      </p:sp>
      <p:pic>
        <p:nvPicPr>
          <p:cNvPr id="3" name="Image 2">
            <a:extLst>
              <a:ext uri="{FF2B5EF4-FFF2-40B4-BE49-F238E27FC236}">
                <a16:creationId xmlns:a16="http://schemas.microsoft.com/office/drawing/2014/main" id="{D8B82AC6-7F3F-EB2A-9F4C-47515E9696A3}"/>
              </a:ext>
            </a:extLst>
          </p:cNvPr>
          <p:cNvPicPr>
            <a:picLocks noChangeAspect="1"/>
          </p:cNvPicPr>
          <p:nvPr/>
        </p:nvPicPr>
        <p:blipFill>
          <a:blip r:embed="rId3"/>
          <a:stretch>
            <a:fillRect/>
          </a:stretch>
        </p:blipFill>
        <p:spPr>
          <a:xfrm>
            <a:off x="3969648" y="1835567"/>
            <a:ext cx="5120590" cy="2372159"/>
          </a:xfrm>
          <a:prstGeom prst="rect">
            <a:avLst/>
          </a:prstGeom>
        </p:spPr>
      </p:pic>
    </p:spTree>
    <p:extLst>
      <p:ext uri="{BB962C8B-B14F-4D97-AF65-F5344CB8AC3E}">
        <p14:creationId xmlns:p14="http://schemas.microsoft.com/office/powerpoint/2010/main" val="2204255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57810c0_0_3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Support de cours et outils pédagogiques</a:t>
            </a:r>
            <a:endParaRPr dirty="0"/>
          </a:p>
        </p:txBody>
      </p:sp>
      <p:sp>
        <p:nvSpPr>
          <p:cNvPr id="131" name="Google Shape;131;g2aed57810c0_0_3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le Slack ou Discord de la formation.</a:t>
            </a:r>
            <a:endParaRPr dirty="0"/>
          </a:p>
          <a:p>
            <a:pPr marL="457200" lvl="0" indent="-342900" algn="l" rtl="0">
              <a:spcBef>
                <a:spcPts val="0"/>
              </a:spcBef>
              <a:spcAft>
                <a:spcPts val="0"/>
              </a:spcAft>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spcBef>
                <a:spcPts val="0"/>
              </a:spcBef>
              <a:spcAft>
                <a:spcPts val="0"/>
              </a:spcAft>
              <a:buSzPts val="1800"/>
              <a:buChar char="●"/>
            </a:pPr>
            <a:r>
              <a:rPr lang="fr-FR" dirty="0"/>
              <a:t>Support de cours sur Teams et </a:t>
            </a:r>
            <a:r>
              <a:rPr lang="fr-FR" dirty="0" err="1"/>
              <a:t>Github</a:t>
            </a:r>
            <a:r>
              <a:rPr lang="fr-FR" dirty="0"/>
              <a:t> ou Drive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sz="1400" i="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6AACCA2-1A28-80B2-30BB-203B12F41F2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9FC052-AD26-DF2B-7247-172E757CB51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2/3</a:t>
            </a:r>
          </a:p>
        </p:txBody>
      </p:sp>
      <p:pic>
        <p:nvPicPr>
          <p:cNvPr id="4" name="Image 3">
            <a:extLst>
              <a:ext uri="{FF2B5EF4-FFF2-40B4-BE49-F238E27FC236}">
                <a16:creationId xmlns:a16="http://schemas.microsoft.com/office/drawing/2014/main" id="{AF61F5EF-64AC-A527-85CC-E585F1B04525}"/>
              </a:ext>
            </a:extLst>
          </p:cNvPr>
          <p:cNvPicPr>
            <a:picLocks noChangeAspect="1"/>
          </p:cNvPicPr>
          <p:nvPr/>
        </p:nvPicPr>
        <p:blipFill>
          <a:blip r:embed="rId3"/>
          <a:stretch>
            <a:fillRect/>
          </a:stretch>
        </p:blipFill>
        <p:spPr>
          <a:xfrm>
            <a:off x="659894" y="723476"/>
            <a:ext cx="6833726" cy="4991524"/>
          </a:xfrm>
          <a:prstGeom prst="rect">
            <a:avLst/>
          </a:prstGeom>
        </p:spPr>
      </p:pic>
    </p:spTree>
    <p:extLst>
      <p:ext uri="{BB962C8B-B14F-4D97-AF65-F5344CB8AC3E}">
        <p14:creationId xmlns:p14="http://schemas.microsoft.com/office/powerpoint/2010/main" val="32406332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E75C53-6D4F-903A-1510-FFB846A70D6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BE52A5B-D3E1-0B58-EE4A-0F357EB55A8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3/3</a:t>
            </a:r>
          </a:p>
        </p:txBody>
      </p:sp>
      <p:pic>
        <p:nvPicPr>
          <p:cNvPr id="4" name="Image 3">
            <a:extLst>
              <a:ext uri="{FF2B5EF4-FFF2-40B4-BE49-F238E27FC236}">
                <a16:creationId xmlns:a16="http://schemas.microsoft.com/office/drawing/2014/main" id="{F2DDFFF0-E98F-8308-C989-059028BB75A9}"/>
              </a:ext>
            </a:extLst>
          </p:cNvPr>
          <p:cNvPicPr>
            <a:picLocks noChangeAspect="1"/>
          </p:cNvPicPr>
          <p:nvPr/>
        </p:nvPicPr>
        <p:blipFill>
          <a:blip r:embed="rId3"/>
          <a:stretch>
            <a:fillRect/>
          </a:stretch>
        </p:blipFill>
        <p:spPr>
          <a:xfrm>
            <a:off x="301201" y="723531"/>
            <a:ext cx="2625720" cy="4991469"/>
          </a:xfrm>
          <a:prstGeom prst="rect">
            <a:avLst/>
          </a:prstGeom>
        </p:spPr>
      </p:pic>
      <p:pic>
        <p:nvPicPr>
          <p:cNvPr id="6" name="Image 5">
            <a:extLst>
              <a:ext uri="{FF2B5EF4-FFF2-40B4-BE49-F238E27FC236}">
                <a16:creationId xmlns:a16="http://schemas.microsoft.com/office/drawing/2014/main" id="{98CD26D9-8126-4B26-373E-EF362336EDB4}"/>
              </a:ext>
            </a:extLst>
          </p:cNvPr>
          <p:cNvPicPr>
            <a:picLocks noChangeAspect="1"/>
          </p:cNvPicPr>
          <p:nvPr/>
        </p:nvPicPr>
        <p:blipFill>
          <a:blip r:embed="rId4"/>
          <a:stretch>
            <a:fillRect/>
          </a:stretch>
        </p:blipFill>
        <p:spPr>
          <a:xfrm>
            <a:off x="2983586" y="723531"/>
            <a:ext cx="2901274" cy="3134791"/>
          </a:xfrm>
          <a:prstGeom prst="rect">
            <a:avLst/>
          </a:prstGeom>
        </p:spPr>
      </p:pic>
      <p:pic>
        <p:nvPicPr>
          <p:cNvPr id="8" name="Image 7">
            <a:extLst>
              <a:ext uri="{FF2B5EF4-FFF2-40B4-BE49-F238E27FC236}">
                <a16:creationId xmlns:a16="http://schemas.microsoft.com/office/drawing/2014/main" id="{70AE891E-57C7-68DB-661F-F86A0D0AEB9E}"/>
              </a:ext>
            </a:extLst>
          </p:cNvPr>
          <p:cNvPicPr>
            <a:picLocks noChangeAspect="1"/>
          </p:cNvPicPr>
          <p:nvPr/>
        </p:nvPicPr>
        <p:blipFill>
          <a:blip r:embed="rId5"/>
          <a:stretch>
            <a:fillRect/>
          </a:stretch>
        </p:blipFill>
        <p:spPr>
          <a:xfrm>
            <a:off x="5065824" y="3219265"/>
            <a:ext cx="3648835" cy="1912020"/>
          </a:xfrm>
          <a:prstGeom prst="rect">
            <a:avLst/>
          </a:prstGeom>
        </p:spPr>
      </p:pic>
    </p:spTree>
    <p:extLst>
      <p:ext uri="{BB962C8B-B14F-4D97-AF65-F5344CB8AC3E}">
        <p14:creationId xmlns:p14="http://schemas.microsoft.com/office/powerpoint/2010/main" val="4033075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606FBCC-55E4-35D7-5FD9-C5EAE9C4317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3ACAED5C-B32D-9E6C-81A5-D9D3C1E8A960}"/>
              </a:ext>
            </a:extLst>
          </p:cNvPr>
          <p:cNvSpPr txBox="1">
            <a:spLocks noGrp="1"/>
          </p:cNvSpPr>
          <p:nvPr>
            <p:ph type="title"/>
          </p:nvPr>
        </p:nvSpPr>
        <p:spPr>
          <a:xfrm>
            <a:off x="911250" y="315245"/>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1/3</a:t>
            </a:r>
          </a:p>
        </p:txBody>
      </p:sp>
      <p:sp>
        <p:nvSpPr>
          <p:cNvPr id="229" name="Google Shape;229;g2aed57810c0_0_122">
            <a:extLst>
              <a:ext uri="{FF2B5EF4-FFF2-40B4-BE49-F238E27FC236}">
                <a16:creationId xmlns:a16="http://schemas.microsoft.com/office/drawing/2014/main" id="{8F61F9E6-95A0-3147-217A-827ADC1C926C}"/>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Sauvegarde et restauration de l’état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Isolation des détails internes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Support de l’annulation (undo)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des données encapsulées</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 de texte : ctrl Z</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 points de sauvegarde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Logiciel de dessin : étapes de création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de configuration : retour à l’état initial</a:t>
            </a:r>
            <a:endParaRPr lang="fr-FR" dirty="0"/>
          </a:p>
        </p:txBody>
      </p:sp>
      <p:pic>
        <p:nvPicPr>
          <p:cNvPr id="3" name="Image 2">
            <a:extLst>
              <a:ext uri="{FF2B5EF4-FFF2-40B4-BE49-F238E27FC236}">
                <a16:creationId xmlns:a16="http://schemas.microsoft.com/office/drawing/2014/main" id="{4BF3CD65-04C9-3E0F-E523-E7C4B8988C61}"/>
              </a:ext>
            </a:extLst>
          </p:cNvPr>
          <p:cNvPicPr>
            <a:picLocks noChangeAspect="1"/>
          </p:cNvPicPr>
          <p:nvPr/>
        </p:nvPicPr>
        <p:blipFill>
          <a:blip r:embed="rId3"/>
          <a:stretch>
            <a:fillRect/>
          </a:stretch>
        </p:blipFill>
        <p:spPr>
          <a:xfrm>
            <a:off x="4139197" y="1395368"/>
            <a:ext cx="4700453" cy="3164036"/>
          </a:xfrm>
          <a:prstGeom prst="rect">
            <a:avLst/>
          </a:prstGeom>
        </p:spPr>
      </p:pic>
    </p:spTree>
    <p:extLst>
      <p:ext uri="{BB962C8B-B14F-4D97-AF65-F5344CB8AC3E}">
        <p14:creationId xmlns:p14="http://schemas.microsoft.com/office/powerpoint/2010/main" val="3920639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B892C9F-440F-DCAA-559E-AEE02FAE500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0EF5708-AC80-7FFD-F5CE-C4F021DCD85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2/3</a:t>
            </a:r>
          </a:p>
        </p:txBody>
      </p:sp>
      <p:pic>
        <p:nvPicPr>
          <p:cNvPr id="4" name="Image 3">
            <a:extLst>
              <a:ext uri="{FF2B5EF4-FFF2-40B4-BE49-F238E27FC236}">
                <a16:creationId xmlns:a16="http://schemas.microsoft.com/office/drawing/2014/main" id="{D9A4DFD4-5CA7-17E0-41AC-7D88BC3D9434}"/>
              </a:ext>
            </a:extLst>
          </p:cNvPr>
          <p:cNvPicPr>
            <a:picLocks noChangeAspect="1"/>
          </p:cNvPicPr>
          <p:nvPr/>
        </p:nvPicPr>
        <p:blipFill>
          <a:blip r:embed="rId3"/>
          <a:stretch>
            <a:fillRect/>
          </a:stretch>
        </p:blipFill>
        <p:spPr>
          <a:xfrm>
            <a:off x="500296" y="1048215"/>
            <a:ext cx="7182996" cy="3813908"/>
          </a:xfrm>
          <a:prstGeom prst="rect">
            <a:avLst/>
          </a:prstGeom>
        </p:spPr>
      </p:pic>
    </p:spTree>
    <p:extLst>
      <p:ext uri="{BB962C8B-B14F-4D97-AF65-F5344CB8AC3E}">
        <p14:creationId xmlns:p14="http://schemas.microsoft.com/office/powerpoint/2010/main" val="3959903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3A9EC19-6D51-E720-C0A6-6CC477C1626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40C28F-4635-E56D-1F49-30DB49C9244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3/3</a:t>
            </a:r>
          </a:p>
        </p:txBody>
      </p:sp>
      <p:pic>
        <p:nvPicPr>
          <p:cNvPr id="4" name="Image 3">
            <a:extLst>
              <a:ext uri="{FF2B5EF4-FFF2-40B4-BE49-F238E27FC236}">
                <a16:creationId xmlns:a16="http://schemas.microsoft.com/office/drawing/2014/main" id="{61792E98-EA28-1A95-3316-41F514035081}"/>
              </a:ext>
            </a:extLst>
          </p:cNvPr>
          <p:cNvPicPr>
            <a:picLocks noChangeAspect="1"/>
          </p:cNvPicPr>
          <p:nvPr/>
        </p:nvPicPr>
        <p:blipFill>
          <a:blip r:embed="rId3"/>
          <a:stretch>
            <a:fillRect/>
          </a:stretch>
        </p:blipFill>
        <p:spPr>
          <a:xfrm>
            <a:off x="268348" y="794480"/>
            <a:ext cx="4433371" cy="4644484"/>
          </a:xfrm>
          <a:prstGeom prst="rect">
            <a:avLst/>
          </a:prstGeom>
        </p:spPr>
      </p:pic>
      <p:pic>
        <p:nvPicPr>
          <p:cNvPr id="6" name="Image 5">
            <a:extLst>
              <a:ext uri="{FF2B5EF4-FFF2-40B4-BE49-F238E27FC236}">
                <a16:creationId xmlns:a16="http://schemas.microsoft.com/office/drawing/2014/main" id="{AB77D420-D025-BA7A-3852-B37878D6BE6C}"/>
              </a:ext>
            </a:extLst>
          </p:cNvPr>
          <p:cNvPicPr>
            <a:picLocks noChangeAspect="1"/>
          </p:cNvPicPr>
          <p:nvPr/>
        </p:nvPicPr>
        <p:blipFill>
          <a:blip r:embed="rId4"/>
          <a:stretch>
            <a:fillRect/>
          </a:stretch>
        </p:blipFill>
        <p:spPr>
          <a:xfrm>
            <a:off x="4932178" y="1171339"/>
            <a:ext cx="3810532" cy="3372321"/>
          </a:xfrm>
          <a:prstGeom prst="rect">
            <a:avLst/>
          </a:prstGeom>
        </p:spPr>
      </p:pic>
    </p:spTree>
    <p:extLst>
      <p:ext uri="{BB962C8B-B14F-4D97-AF65-F5344CB8AC3E}">
        <p14:creationId xmlns:p14="http://schemas.microsoft.com/office/powerpoint/2010/main" val="3998416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1129069-C3D0-4629-FF5E-2327EC79488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9A474A-88D4-CD9A-9AA6-A98915D64E6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1/3</a:t>
            </a:r>
          </a:p>
        </p:txBody>
      </p:sp>
      <p:sp>
        <p:nvSpPr>
          <p:cNvPr id="229" name="Google Shape;229;g2aed57810c0_0_122">
            <a:extLst>
              <a:ext uri="{FF2B5EF4-FFF2-40B4-BE49-F238E27FC236}">
                <a16:creationId xmlns:a16="http://schemas.microsoft.com/office/drawing/2014/main" id="{A4B2AB2B-1E7D-BB8C-3218-DBC9925BE8A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Besoin de notifier automatiquement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Réaction aux changements d’état d’un objet central</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réactives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Modèles de conception de logiciels de publication-abonnement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Notifications en temps réel</a:t>
            </a:r>
            <a:endParaRPr lang="fr-FR" dirty="0"/>
          </a:p>
        </p:txBody>
      </p:sp>
      <p:pic>
        <p:nvPicPr>
          <p:cNvPr id="3" name="Image 2">
            <a:extLst>
              <a:ext uri="{FF2B5EF4-FFF2-40B4-BE49-F238E27FC236}">
                <a16:creationId xmlns:a16="http://schemas.microsoft.com/office/drawing/2014/main" id="{5AEBFD91-AAD6-0B94-3654-7D845F1CACCD}"/>
              </a:ext>
            </a:extLst>
          </p:cNvPr>
          <p:cNvPicPr>
            <a:picLocks noChangeAspect="1"/>
          </p:cNvPicPr>
          <p:nvPr/>
        </p:nvPicPr>
        <p:blipFill>
          <a:blip r:embed="rId3"/>
          <a:stretch>
            <a:fillRect/>
          </a:stretch>
        </p:blipFill>
        <p:spPr>
          <a:xfrm>
            <a:off x="5285679" y="960879"/>
            <a:ext cx="3687336" cy="2560650"/>
          </a:xfrm>
          <a:prstGeom prst="rect">
            <a:avLst/>
          </a:prstGeom>
        </p:spPr>
      </p:pic>
    </p:spTree>
    <p:extLst>
      <p:ext uri="{BB962C8B-B14F-4D97-AF65-F5344CB8AC3E}">
        <p14:creationId xmlns:p14="http://schemas.microsoft.com/office/powerpoint/2010/main" val="2699173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B2F90C-4C8B-4433-582C-C2B1479DDB1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07F99C5-38BC-A427-886E-FF5A7348F6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2/3</a:t>
            </a:r>
          </a:p>
        </p:txBody>
      </p:sp>
      <p:pic>
        <p:nvPicPr>
          <p:cNvPr id="4" name="Image 3">
            <a:extLst>
              <a:ext uri="{FF2B5EF4-FFF2-40B4-BE49-F238E27FC236}">
                <a16:creationId xmlns:a16="http://schemas.microsoft.com/office/drawing/2014/main" id="{60D367EA-8515-81EA-F9CE-2BE3D41C5DF2}"/>
              </a:ext>
            </a:extLst>
          </p:cNvPr>
          <p:cNvPicPr>
            <a:picLocks noChangeAspect="1"/>
          </p:cNvPicPr>
          <p:nvPr/>
        </p:nvPicPr>
        <p:blipFill>
          <a:blip r:embed="rId3"/>
          <a:stretch>
            <a:fillRect/>
          </a:stretch>
        </p:blipFill>
        <p:spPr>
          <a:xfrm>
            <a:off x="301201" y="652690"/>
            <a:ext cx="7268332" cy="4786274"/>
          </a:xfrm>
          <a:prstGeom prst="rect">
            <a:avLst/>
          </a:prstGeom>
        </p:spPr>
      </p:pic>
    </p:spTree>
    <p:extLst>
      <p:ext uri="{BB962C8B-B14F-4D97-AF65-F5344CB8AC3E}">
        <p14:creationId xmlns:p14="http://schemas.microsoft.com/office/powerpoint/2010/main" val="2702854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7C33FD-193B-2A2C-5B73-7A202CD09A7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3C51D0A-E0DC-8F49-3F53-5B7E644FC03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3/3</a:t>
            </a:r>
          </a:p>
        </p:txBody>
      </p:sp>
      <p:pic>
        <p:nvPicPr>
          <p:cNvPr id="4" name="Image 3">
            <a:extLst>
              <a:ext uri="{FF2B5EF4-FFF2-40B4-BE49-F238E27FC236}">
                <a16:creationId xmlns:a16="http://schemas.microsoft.com/office/drawing/2014/main" id="{4717C904-6D86-AC88-E542-E4E67D51E478}"/>
              </a:ext>
            </a:extLst>
          </p:cNvPr>
          <p:cNvPicPr>
            <a:picLocks noChangeAspect="1"/>
          </p:cNvPicPr>
          <p:nvPr/>
        </p:nvPicPr>
        <p:blipFill>
          <a:blip r:embed="rId3"/>
          <a:stretch>
            <a:fillRect/>
          </a:stretch>
        </p:blipFill>
        <p:spPr>
          <a:xfrm>
            <a:off x="792663" y="825190"/>
            <a:ext cx="2205588" cy="4889810"/>
          </a:xfrm>
          <a:prstGeom prst="rect">
            <a:avLst/>
          </a:prstGeom>
        </p:spPr>
      </p:pic>
      <p:pic>
        <p:nvPicPr>
          <p:cNvPr id="6" name="Image 5">
            <a:extLst>
              <a:ext uri="{FF2B5EF4-FFF2-40B4-BE49-F238E27FC236}">
                <a16:creationId xmlns:a16="http://schemas.microsoft.com/office/drawing/2014/main" id="{B8E8AAC5-DEA7-7BAD-A273-F033975D81DA}"/>
              </a:ext>
            </a:extLst>
          </p:cNvPr>
          <p:cNvPicPr>
            <a:picLocks noChangeAspect="1"/>
          </p:cNvPicPr>
          <p:nvPr/>
        </p:nvPicPr>
        <p:blipFill>
          <a:blip r:embed="rId4"/>
          <a:stretch>
            <a:fillRect/>
          </a:stretch>
        </p:blipFill>
        <p:spPr>
          <a:xfrm>
            <a:off x="3178537" y="825189"/>
            <a:ext cx="4300213" cy="4407527"/>
          </a:xfrm>
          <a:prstGeom prst="rect">
            <a:avLst/>
          </a:prstGeom>
        </p:spPr>
      </p:pic>
    </p:spTree>
    <p:extLst>
      <p:ext uri="{BB962C8B-B14F-4D97-AF65-F5344CB8AC3E}">
        <p14:creationId xmlns:p14="http://schemas.microsoft.com/office/powerpoint/2010/main" val="35607784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D4C6C9-1E8C-441B-2513-0376BCE9FBD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B75F2D-CB22-ADF6-C160-8ED460F2D0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1/3</a:t>
            </a:r>
          </a:p>
        </p:txBody>
      </p:sp>
      <p:sp>
        <p:nvSpPr>
          <p:cNvPr id="229" name="Google Shape;229;g2aed57810c0_0_122">
            <a:extLst>
              <a:ext uri="{FF2B5EF4-FFF2-40B4-BE49-F238E27FC236}">
                <a16:creationId xmlns:a16="http://schemas.microsoft.com/office/drawing/2014/main" id="{AEE508F4-F9F1-C084-92AC-F344D2865E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complexe des états d’un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Multiplication des structures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Évolution dynamique du comportement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Machine à états finis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Feu de circulation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Lecteur de média (lecture, pause, stop)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Processus de commande en ligne (panier, commande, livraison)</a:t>
            </a:r>
          </a:p>
        </p:txBody>
      </p:sp>
      <p:pic>
        <p:nvPicPr>
          <p:cNvPr id="3" name="Image 2">
            <a:extLst>
              <a:ext uri="{FF2B5EF4-FFF2-40B4-BE49-F238E27FC236}">
                <a16:creationId xmlns:a16="http://schemas.microsoft.com/office/drawing/2014/main" id="{B2E23120-3F7D-BF83-1180-244BFFD28264}"/>
              </a:ext>
            </a:extLst>
          </p:cNvPr>
          <p:cNvPicPr>
            <a:picLocks noChangeAspect="1"/>
          </p:cNvPicPr>
          <p:nvPr/>
        </p:nvPicPr>
        <p:blipFill>
          <a:blip r:embed="rId3"/>
          <a:stretch>
            <a:fillRect/>
          </a:stretch>
        </p:blipFill>
        <p:spPr>
          <a:xfrm>
            <a:off x="4694706" y="1300976"/>
            <a:ext cx="4435535" cy="2817541"/>
          </a:xfrm>
          <a:prstGeom prst="rect">
            <a:avLst/>
          </a:prstGeom>
        </p:spPr>
      </p:pic>
    </p:spTree>
    <p:extLst>
      <p:ext uri="{BB962C8B-B14F-4D97-AF65-F5344CB8AC3E}">
        <p14:creationId xmlns:p14="http://schemas.microsoft.com/office/powerpoint/2010/main" val="13939357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AD23F42-B9E2-3960-7FB4-4F9E51F5DF5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3CD4AC3-E9D8-53C6-598E-FC6477A028A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2/3</a:t>
            </a:r>
          </a:p>
        </p:txBody>
      </p:sp>
      <p:pic>
        <p:nvPicPr>
          <p:cNvPr id="4" name="Image 3">
            <a:extLst>
              <a:ext uri="{FF2B5EF4-FFF2-40B4-BE49-F238E27FC236}">
                <a16:creationId xmlns:a16="http://schemas.microsoft.com/office/drawing/2014/main" id="{5D8DAE29-9C1B-651F-8900-88960AFBF008}"/>
              </a:ext>
            </a:extLst>
          </p:cNvPr>
          <p:cNvPicPr>
            <a:picLocks noChangeAspect="1"/>
          </p:cNvPicPr>
          <p:nvPr/>
        </p:nvPicPr>
        <p:blipFill>
          <a:blip r:embed="rId3"/>
          <a:stretch>
            <a:fillRect/>
          </a:stretch>
        </p:blipFill>
        <p:spPr>
          <a:xfrm>
            <a:off x="428626" y="929269"/>
            <a:ext cx="7004615" cy="4653696"/>
          </a:xfrm>
          <a:prstGeom prst="rect">
            <a:avLst/>
          </a:prstGeom>
        </p:spPr>
      </p:pic>
    </p:spTree>
    <p:extLst>
      <p:ext uri="{BB962C8B-B14F-4D97-AF65-F5344CB8AC3E}">
        <p14:creationId xmlns:p14="http://schemas.microsoft.com/office/powerpoint/2010/main" val="2529809394"/>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2796</TotalTime>
  <Words>4808</Words>
  <Application>Microsoft Office PowerPoint</Application>
  <PresentationFormat>Affichage à l'écran (16:10)</PresentationFormat>
  <Paragraphs>993</Paragraphs>
  <Slides>150</Slides>
  <Notes>150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150</vt:i4>
      </vt:variant>
    </vt:vector>
  </HeadingPairs>
  <TitlesOfParts>
    <vt:vector size="157" baseType="lpstr">
      <vt:lpstr>Calibri</vt:lpstr>
      <vt:lpstr>Arial</vt:lpstr>
      <vt:lpstr>Calibri Light</vt:lpstr>
      <vt:lpstr>Lato</vt:lpstr>
      <vt:lpstr>Montserrat ExtraBold</vt:lpstr>
      <vt:lpstr>Montserrat</vt:lpstr>
      <vt:lpstr>Thème Office</vt:lpstr>
      <vt:lpstr>Présentation PowerPoint</vt:lpstr>
      <vt:lpstr>Bienvenue sur cette formation M2I</vt:lpstr>
      <vt:lpstr>Le réseau M2I Formation</vt:lpstr>
      <vt:lpstr>Le groupe M2I</vt:lpstr>
      <vt:lpstr>Horaire et convocations</vt:lpstr>
      <vt:lpstr>Présentations et prérequis</vt:lpstr>
      <vt:lpstr>Déroulé et structure de la formation et formalités</vt:lpstr>
      <vt:lpstr>Structure et versionning Github</vt:lpstr>
      <vt:lpstr>Support de cours et outils pédagogiques</vt:lpstr>
      <vt:lpstr>Validation des acquis au quotidien</vt:lpstr>
      <vt:lpstr>Table des matières</vt:lpstr>
      <vt:lpstr>Bilan de début de formation</vt:lpstr>
      <vt:lpstr>Chapitre 1 : Présentation générale</vt:lpstr>
      <vt:lpstr>Raisons d'être des Design Patterns, l'expérience réutilisée</vt:lpstr>
      <vt:lpstr>Fondements des Design Patterns</vt:lpstr>
      <vt:lpstr>Liens entre UML, conception et Design Patterns</vt:lpstr>
      <vt:lpstr>Principaux Diagrammes UML</vt:lpstr>
      <vt:lpstr>Domaines d'application des Design Patterns</vt:lpstr>
      <vt:lpstr>Formalisation des Design Patterns</vt:lpstr>
      <vt:lpstr>Familles de Patterns (GoF, GRASP)</vt:lpstr>
      <vt:lpstr>Présentation générale : Exercice</vt:lpstr>
      <vt:lpstr>Présentation générale : ce qu’il faut retenir</vt:lpstr>
      <vt:lpstr>Présentation générale : les conseils du formateur</vt:lpstr>
      <vt:lpstr>Comit chapitre 1 </vt:lpstr>
      <vt:lpstr>Chapitre 2 : Patterns de construction d’objets (créateur)</vt:lpstr>
      <vt:lpstr>Créateurs : Singleton 1/2</vt:lpstr>
      <vt:lpstr>Créateurs : Singleton 2/2</vt:lpstr>
      <vt:lpstr>Créateurs : Factory 1/3</vt:lpstr>
      <vt:lpstr>Créateurs : Factory 2/3 (UML)</vt:lpstr>
      <vt:lpstr>Créateurs : Factory 3/3</vt:lpstr>
      <vt:lpstr>Créateurs : Builder 1/3</vt:lpstr>
      <vt:lpstr>Créateurs : Builder 2/3 (UML)</vt:lpstr>
      <vt:lpstr>Créateurs : Builder 3/3</vt:lpstr>
      <vt:lpstr>Créateurs : Prototype 1/3</vt:lpstr>
      <vt:lpstr>Créateurs : Prototype 2/3 (UML)</vt:lpstr>
      <vt:lpstr>Créateurs : Prototype 3/3</vt:lpstr>
      <vt:lpstr>Patterns créateurs : TP singleton</vt:lpstr>
      <vt:lpstr>Patterns créateurs : TP factory</vt:lpstr>
      <vt:lpstr>Patterns créateurs : TP prototype</vt:lpstr>
      <vt:lpstr>Patterns créateurs : ce qu’il faut retenir</vt:lpstr>
      <vt:lpstr>Patterns créateurs : bonnes pratiques</vt:lpstr>
      <vt:lpstr>Patterns créateurs : les conseils du formateur</vt:lpstr>
      <vt:lpstr>Commit chapitre 2 : Patterns créateurs </vt:lpstr>
      <vt:lpstr>Chapitre 3 : Les anti-patterns  </vt:lpstr>
      <vt:lpstr>Chapitre 3 : Cas du singleton</vt:lpstr>
      <vt:lpstr>Chapitre 3 : Cas du modèle anémique</vt:lpstr>
      <vt:lpstr>Les anti-patterns : exercice</vt:lpstr>
      <vt:lpstr>Les anti-patterns : ce qu’il faut retenir</vt:lpstr>
      <vt:lpstr>Les anti-patterns : bonnes pratiques</vt:lpstr>
      <vt:lpstr>Les anti-patterns : les conseils du formateur</vt:lpstr>
      <vt:lpstr>Comit chapitre 3 Les anti-patterns </vt:lpstr>
      <vt:lpstr>Chapitre 4 : Patterns de structuration (structuraux)</vt:lpstr>
      <vt:lpstr>Structuraux : Adapter 1/3</vt:lpstr>
      <vt:lpstr>Structuraux : Adapter 2/3</vt:lpstr>
      <vt:lpstr>Structuraux : Adapter 3/3</vt:lpstr>
      <vt:lpstr>Structuraux : Bridge 1/3</vt:lpstr>
      <vt:lpstr>Structuraux : Bridge 2/3</vt:lpstr>
      <vt:lpstr>Structuraux : Bridge 3/3</vt:lpstr>
      <vt:lpstr>Structuraux : Composite 1/3</vt:lpstr>
      <vt:lpstr>Structuraux : Composite 2/3</vt:lpstr>
      <vt:lpstr>Structuraux : Composite 3/3</vt:lpstr>
      <vt:lpstr>Structuraux : Decorator 1/3</vt:lpstr>
      <vt:lpstr>Structuraux : Decorator 2/3</vt:lpstr>
      <vt:lpstr>Structuraux : Decorator 3/3</vt:lpstr>
      <vt:lpstr>Structuraux : Facade 1/3</vt:lpstr>
      <vt:lpstr>Structuraux : Facade 2/3</vt:lpstr>
      <vt:lpstr>Structuraux : Facade 3/3</vt:lpstr>
      <vt:lpstr>Structuraux : Flyweight 1/3</vt:lpstr>
      <vt:lpstr>Structuraux : Flyweight 2/3</vt:lpstr>
      <vt:lpstr>Structuraux : Flyweight 3/3</vt:lpstr>
      <vt:lpstr>Structuraux : Proxy 1/3</vt:lpstr>
      <vt:lpstr>Structuraux : Proxy 2/3</vt:lpstr>
      <vt:lpstr>Structuraux : Proxy 3/3</vt:lpstr>
      <vt:lpstr>Structuraux : exercice decorator</vt:lpstr>
      <vt:lpstr>Structuraux : exercice facade</vt:lpstr>
      <vt:lpstr>Structuraux : ce qu’il faut retenir</vt:lpstr>
      <vt:lpstr>Structuraux : bonnes pratiques</vt:lpstr>
      <vt:lpstr>Commit chapitre 4 Structuraux</vt:lpstr>
      <vt:lpstr>Chapitre 5 : Patterns comportementaux</vt:lpstr>
      <vt:lpstr>Comportementaux : Chain of Responsibility 1/3</vt:lpstr>
      <vt:lpstr>Comportementaux : Chain of Responsibility 2/3</vt:lpstr>
      <vt:lpstr>Comportementaux : Chain of Responsibility 3/3</vt:lpstr>
      <vt:lpstr>Comportementaux : Command 1/3</vt:lpstr>
      <vt:lpstr>Comportementaux : Command 2/3</vt:lpstr>
      <vt:lpstr>Comportementaux : Command 3/3</vt:lpstr>
      <vt:lpstr>Comportementaux : Iterator 1/3</vt:lpstr>
      <vt:lpstr>Comportementaux : Iterator 2/3</vt:lpstr>
      <vt:lpstr>Comportementaux : Iterator 3/3</vt:lpstr>
      <vt:lpstr>Comportementaux : Mediator 1/3</vt:lpstr>
      <vt:lpstr>Comportementaux : Mediator 2/3</vt:lpstr>
      <vt:lpstr>Comportementaux : Mediator 3/3</vt:lpstr>
      <vt:lpstr>Comportementaux : Memento 1/3</vt:lpstr>
      <vt:lpstr>Comportementaux : Memento 2/3</vt:lpstr>
      <vt:lpstr>Comportementaux : Memento 3/3</vt:lpstr>
      <vt:lpstr>Comportementaux : Observer 1/3</vt:lpstr>
      <vt:lpstr>Comportementaux : Observer 2/3</vt:lpstr>
      <vt:lpstr>Comportementaux : Observer 3/3</vt:lpstr>
      <vt:lpstr>Comportementaux : State 1/3</vt:lpstr>
      <vt:lpstr>Comportementaux : State 2/3</vt:lpstr>
      <vt:lpstr>Comportementaux : State 3/3</vt:lpstr>
      <vt:lpstr>Comportementaux : Strategy 1/3</vt:lpstr>
      <vt:lpstr>Comportementaux : Strategy 2/3</vt:lpstr>
      <vt:lpstr>Comportementaux : Strategy 3/3</vt:lpstr>
      <vt:lpstr>Comportementaux : Visitor 1/3</vt:lpstr>
      <vt:lpstr>Comportementaux : Visitor 2/3</vt:lpstr>
      <vt:lpstr>Comportementaux : Visitor 3/3</vt:lpstr>
      <vt:lpstr>Comportementaux : exercice observer</vt:lpstr>
      <vt:lpstr>Comportementaux : exercice facade</vt:lpstr>
      <vt:lpstr>Fonctions : ce qu’il faut retenir</vt:lpstr>
      <vt:lpstr>Comit chapitre 5 : Patterns Comportementaux</vt:lpstr>
      <vt:lpstr>Chapitre 6 : Patterns d’architecture</vt:lpstr>
      <vt:lpstr>Architecture : MVC, MVP et MVVM ( 1/4 )</vt:lpstr>
      <vt:lpstr>Architecture : MVC, MVP et MVVM ( 2/4 )</vt:lpstr>
      <vt:lpstr>Architecture : MVC, MVP et MVVM ( 3/4 )</vt:lpstr>
      <vt:lpstr>Architecture : MVC, MVP et MVVM ( 4/4 )</vt:lpstr>
      <vt:lpstr>Architecture : DAO et DTO ( 1/4 )</vt:lpstr>
      <vt:lpstr>Architecture : DAO et DTO ( 2/4 )</vt:lpstr>
      <vt:lpstr>Architecture : DAO et DTO ( 3/4 )</vt:lpstr>
      <vt:lpstr>Architecture : DAO et DTO ( 4/4 )</vt:lpstr>
      <vt:lpstr>Architecture : injection de dépendance ( 1/3 )</vt:lpstr>
      <vt:lpstr>Architecture : injection de dépendance ( 2/3 )</vt:lpstr>
      <vt:lpstr>Architecture : injection de dépendance ( 3/3 )</vt:lpstr>
      <vt:lpstr>Architecture : TP MVC</vt:lpstr>
      <vt:lpstr>Architecture : TP injection</vt:lpstr>
      <vt:lpstr>Fonctions : ce qu’il faut retenir</vt:lpstr>
      <vt:lpstr>Fonctions : bonnes pratiques</vt:lpstr>
      <vt:lpstr>Comit chapitre 6 : Architecture</vt:lpstr>
      <vt:lpstr>Chapitre 7 : Démarche d’utilisation</vt:lpstr>
      <vt:lpstr>Choix des patterns</vt:lpstr>
      <vt:lpstr>Outils de conception</vt:lpstr>
      <vt:lpstr>Métriques</vt:lpstr>
      <vt:lpstr>Refactoring</vt:lpstr>
      <vt:lpstr>Démarche d’utilisation : ce qu’il faut retenir</vt:lpstr>
      <vt:lpstr>Comit chapitre 7 : Démarche d’utilisation </vt:lpstr>
      <vt:lpstr>Chapitre 8 : Apport de l’IA générative pour la création de patterns</vt:lpstr>
      <vt:lpstr> Intro : Génération de patterns avec un outil IA</vt:lpstr>
      <vt:lpstr> Exemple 1 : Génération de patterns avec un outil IA</vt:lpstr>
      <vt:lpstr> Exemple 2 : Génération de patterns avec un outil IA</vt:lpstr>
      <vt:lpstr>TP : Création avec IA d’un zoo virtuel</vt:lpstr>
      <vt:lpstr>Fonctions : ce qu’il faut retenir</vt:lpstr>
      <vt:lpstr>Fonctions : les conseils du formateur</vt:lpstr>
      <vt:lpstr>Comit chapitre 8 : IA générative</vt:lpstr>
      <vt:lpstr>TP de validation des acquis Objet Design Patterns</vt:lpstr>
      <vt:lpstr>Les bonus du formateur</vt:lpstr>
      <vt:lpstr>Dossier pédagogique</vt:lpstr>
      <vt:lpstr>Formation suivante</vt:lpstr>
      <vt:lpstr>Questions / réponses</vt:lpstr>
      <vt:lpstr>Merci d’avoir suivi cette formation M2I et à très bientôt !</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55</cp:revision>
  <dcterms:created xsi:type="dcterms:W3CDTF">2016-12-19T13:50:22Z</dcterms:created>
  <dcterms:modified xsi:type="dcterms:W3CDTF">2024-11-20T11:57:25Z</dcterms:modified>
</cp:coreProperties>
</file>